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  <p:sldMasterId id="2147483699" r:id="rId2"/>
    <p:sldMasterId id="2147483711" r:id="rId3"/>
    <p:sldMasterId id="2147483726" r:id="rId4"/>
  </p:sldMasterIdLst>
  <p:notesMasterIdLst>
    <p:notesMasterId r:id="rId84"/>
  </p:notesMasterIdLst>
  <p:sldIdLst>
    <p:sldId id="256" r:id="rId5"/>
    <p:sldId id="288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260" r:id="rId45"/>
    <p:sldId id="343" r:id="rId46"/>
    <p:sldId id="275" r:id="rId47"/>
    <p:sldId id="262" r:id="rId48"/>
    <p:sldId id="267" r:id="rId49"/>
    <p:sldId id="268" r:id="rId50"/>
    <p:sldId id="269" r:id="rId51"/>
    <p:sldId id="265" r:id="rId52"/>
    <p:sldId id="264" r:id="rId53"/>
    <p:sldId id="271" r:id="rId54"/>
    <p:sldId id="272" r:id="rId55"/>
    <p:sldId id="273" r:id="rId56"/>
    <p:sldId id="274" r:id="rId57"/>
    <p:sldId id="294" r:id="rId58"/>
    <p:sldId id="291" r:id="rId59"/>
    <p:sldId id="292" r:id="rId60"/>
    <p:sldId id="293" r:id="rId61"/>
    <p:sldId id="295" r:id="rId62"/>
    <p:sldId id="303" r:id="rId63"/>
    <p:sldId id="302" r:id="rId64"/>
    <p:sldId id="296" r:id="rId65"/>
    <p:sldId id="297" r:id="rId66"/>
    <p:sldId id="298" r:id="rId67"/>
    <p:sldId id="299" r:id="rId68"/>
    <p:sldId id="300" r:id="rId69"/>
    <p:sldId id="301" r:id="rId70"/>
    <p:sldId id="290" r:id="rId71"/>
    <p:sldId id="276" r:id="rId72"/>
    <p:sldId id="345" r:id="rId73"/>
    <p:sldId id="277" r:id="rId74"/>
    <p:sldId id="278" r:id="rId75"/>
    <p:sldId id="287" r:id="rId76"/>
    <p:sldId id="289" r:id="rId77"/>
    <p:sldId id="279" r:id="rId78"/>
    <p:sldId id="280" r:id="rId79"/>
    <p:sldId id="283" r:id="rId80"/>
    <p:sldId id="281" r:id="rId81"/>
    <p:sldId id="282" r:id="rId82"/>
    <p:sldId id="344" r:id="rId8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מקטע ברירת מחדל" id="{4A14F0B2-9611-4331-9867-DA2B5F7B4ADC}">
          <p14:sldIdLst>
            <p14:sldId id="256"/>
            <p14:sldId id="261"/>
            <p14:sldId id="304"/>
            <p14:sldId id="288"/>
          </p14:sldIdLst>
        </p14:section>
        <p14:section name="SRTF" id="{F6BEFDC9-9A40-4AC6-AE3B-42C65DED3715}">
          <p14:sldIdLst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</p14:sldIdLst>
        </p14:section>
        <p14:section name="מקטע ללא כותרת" id="{C90DA659-8EA1-4492-9509-2E8EA9323AE5}">
          <p14:sldIdLst>
            <p14:sldId id="342"/>
            <p14:sldId id="260"/>
            <p14:sldId id="263"/>
            <p14:sldId id="275"/>
            <p14:sldId id="262"/>
            <p14:sldId id="267"/>
            <p14:sldId id="268"/>
            <p14:sldId id="269"/>
            <p14:sldId id="265"/>
            <p14:sldId id="264"/>
            <p14:sldId id="271"/>
            <p14:sldId id="272"/>
            <p14:sldId id="273"/>
            <p14:sldId id="274"/>
            <p14:sldId id="294"/>
            <p14:sldId id="291"/>
            <p14:sldId id="292"/>
            <p14:sldId id="293"/>
            <p14:sldId id="295"/>
            <p14:sldId id="303"/>
            <p14:sldId id="302"/>
            <p14:sldId id="296"/>
            <p14:sldId id="297"/>
            <p14:sldId id="298"/>
            <p14:sldId id="299"/>
            <p14:sldId id="300"/>
            <p14:sldId id="301"/>
            <p14:sldId id="290"/>
            <p14:sldId id="276"/>
            <p14:sldId id="277"/>
            <p14:sldId id="278"/>
            <p14:sldId id="287"/>
            <p14:sldId id="289"/>
            <p14:sldId id="279"/>
            <p14:sldId id="280"/>
            <p14:sldId id="283"/>
            <p14:sldId id="281"/>
            <p14:sldId id="282"/>
            <p14:sldId id="286"/>
          </p14:sldIdLst>
        </p14:section>
        <p14:section name="מקטע ללא כותרת" id="{257E9E27-B9DD-408F-8A13-441D6219CB3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>
        <p:scale>
          <a:sx n="60" d="100"/>
          <a:sy n="60" d="100"/>
        </p:scale>
        <p:origin x="-5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4F31D2-A2F6-4F43-942E-0409A4CE789F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9A4BA-DA8C-4EF4-974F-BFF12ED9239A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83493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A1766-169B-4023-86CD-4589047DB670}" type="slidenum">
              <a:rPr lang="he-IL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נועה: שלום, אני נועה.</a:t>
            </a:r>
          </a:p>
          <a:p>
            <a:r>
              <a:rPr lang="he-IL"/>
              <a:t>דביר: ואני דביר.</a:t>
            </a:r>
          </a:p>
          <a:p>
            <a:r>
              <a:rPr lang="he-IL"/>
              <a:t>נועה ודביר: תשתתפו, אנחנו לא נושכים.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7094E-585C-413E-90C2-A2E5267FFA9C}" type="slidenum">
              <a:rPr lang="he-IL"/>
              <a:pPr/>
              <a:t>12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7824F-5C8C-4108-A394-BB78A90418B7}" type="slidenum">
              <a:rPr lang="he-IL"/>
              <a:pPr/>
              <a:t>13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D97FF-C21C-4865-B71E-23500B420615}" type="slidenum">
              <a:rPr lang="he-IL"/>
              <a:pPr/>
              <a:t>14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87CA2-C553-459B-8130-ED9634721CC3}" type="slidenum">
              <a:rPr lang="he-IL"/>
              <a:pPr/>
              <a:t>15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5EE6A-F566-45AE-AC57-9603AF82D5F6}" type="slidenum">
              <a:rPr lang="he-IL"/>
              <a:pPr/>
              <a:t>16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63523-7D51-4C1F-9431-6A510333A44C}" type="slidenum">
              <a:rPr lang="he-IL"/>
              <a:pPr/>
              <a:t>17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72C42-7946-414D-B2DA-CAC8A16B6F0C}" type="slidenum">
              <a:rPr lang="he-IL"/>
              <a:pPr/>
              <a:t>18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ED34A-F758-4FCC-93AC-8C8D07ADD89A}" type="slidenum">
              <a:rPr lang="he-IL"/>
              <a:pPr/>
              <a:t>19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D9755-1A9B-44C6-BE6E-8A0704747E16}" type="slidenum">
              <a:rPr lang="he-IL"/>
              <a:pPr/>
              <a:t>20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CCA82-113C-4C6A-BFBE-3D4A59494C66}" type="slidenum">
              <a:rPr lang="he-IL"/>
              <a:pPr/>
              <a:t>21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E2989-35B3-42F5-802F-6E0136BE2AF9}" type="slidenum">
              <a:rPr lang="he-IL"/>
              <a:pPr/>
              <a:t>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568C7-3102-483D-9BA9-D6E1EBF84A59}" type="slidenum">
              <a:rPr lang="he-IL"/>
              <a:pPr/>
              <a:t>22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A8E25-526D-49EE-BCD8-CB2D6AE56E94}" type="slidenum">
              <a:rPr lang="he-IL"/>
              <a:pPr/>
              <a:t>23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05297-863E-4755-AEEF-AD7A0A6E74AF}" type="slidenum">
              <a:rPr lang="he-IL"/>
              <a:pPr/>
              <a:t>24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F9E9B-F5B7-46DE-839A-1F86F9BB3E23}" type="slidenum">
              <a:rPr lang="he-IL"/>
              <a:pPr/>
              <a:t>25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C871-5F24-4688-8E46-9E106A7D74A1}" type="slidenum">
              <a:rPr lang="he-IL"/>
              <a:pPr/>
              <a:t>26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A8E25-526D-49EE-BCD8-CB2D6AE56E94}" type="slidenum">
              <a:rPr lang="he-IL"/>
              <a:pPr/>
              <a:t>27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AE135-7748-4917-90E3-A1DD6B38A256}" type="slidenum">
              <a:rPr lang="he-IL"/>
              <a:pPr/>
              <a:t>28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CA1A5-ADF0-4566-B4C0-FEC3FACE6199}" type="slidenum">
              <a:rPr lang="he-IL"/>
              <a:pPr/>
              <a:t>29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CA65-5B2A-42C0-B415-40B1335FE743}" type="slidenum">
              <a:rPr lang="he-IL"/>
              <a:pPr/>
              <a:t>30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CA65-5B2A-42C0-B415-40B1335FE743}" type="slidenum">
              <a:rPr lang="he-IL"/>
              <a:pPr/>
              <a:t>31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44990-2F25-4DAE-BFA2-289D2CCF26A3}" type="slidenum">
              <a:rPr lang="he-IL"/>
              <a:pPr/>
              <a:t>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FA738-D669-4F3A-9E1E-104451006B80}" type="slidenum">
              <a:rPr lang="he-IL"/>
              <a:pPr/>
              <a:t>32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13557-1734-4E04-8317-4A9E5EFDF8D4}" type="slidenum">
              <a:rPr lang="he-IL"/>
              <a:pPr/>
              <a:t>33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792F2-41A6-4DB7-BB87-5C24448A7FDC}" type="slidenum">
              <a:rPr lang="he-IL"/>
              <a:pPr/>
              <a:t>34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9A4BA-DA8C-4EF4-974F-BFF12ED9239A}" type="slidenum">
              <a:rPr lang="he-IL" smtClean="0"/>
              <a:pPr/>
              <a:t>48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13949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9A4BA-DA8C-4EF4-974F-BFF12ED9239A}" type="slidenum">
              <a:rPr lang="he-IL" smtClean="0"/>
              <a:pPr/>
              <a:t>49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13949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9A4BA-DA8C-4EF4-974F-BFF12ED9239A}" type="slidenum">
              <a:rPr lang="he-IL" smtClean="0"/>
              <a:pPr/>
              <a:t>50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13949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B3846-0A81-485E-9739-DDD128737F34}" type="slidenum">
              <a:rPr lang="en-US"/>
              <a:pPr/>
              <a:t>52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עבודות קודמות – </a:t>
            </a:r>
            <a:r>
              <a:rPr lang="en-US"/>
              <a:t>JUST IN CASE</a:t>
            </a:r>
            <a:endParaRPr lang="he-IL"/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F6C08-4E3A-4449-9F99-E920A8500D36}" type="slidenum">
              <a:rPr lang="en-US"/>
              <a:pPr/>
              <a:t>53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מתחילים עם ניתוח כללי ברמת השבב כולו (קודם לא כמותי ואח"כ כמותי) ואח"כ יורדים לרמת הקלסטרים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2EE14-B7DF-401E-B8C7-64588AA9B8A9}" type="slidenum">
              <a:rPr lang="en-US"/>
              <a:pPr/>
              <a:t>55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עקומות צרות מעידות על רמת שוני נמוכה ברמת השבב כולו, עקומות רחבות מראות שינויים גדולים בין הרבה גנים</a:t>
            </a:r>
          </a:p>
          <a:p>
            <a:r>
              <a:rPr lang="en-US"/>
              <a:t>Wide distributions indicate that many genes have a high fold change between the two sample types and are therefore correlated with significant expression level differences.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0E44A-CFD1-4F26-91B3-1332268CCB4E}" type="slidenum">
              <a:rPr lang="en-US"/>
              <a:pPr/>
              <a:t>62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יחסים בין דגימות</a:t>
            </a:r>
          </a:p>
          <a:p>
            <a:r>
              <a:rPr lang="he-IL"/>
              <a:t>יחסים בין גנים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82352-AA3C-43D4-B659-68979CD2E4A5}" type="slidenum">
              <a:rPr lang="he-IL"/>
              <a:pPr/>
              <a:t>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53D62-3A23-4F26-9828-4CF8E3BAE0CB}" type="slidenum">
              <a:rPr lang="en-US"/>
              <a:pPr/>
              <a:t>65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1AD9-2CFC-4AE3-9FA5-A8804A340A93}" type="slidenum">
              <a:rPr lang="he-IL"/>
              <a:pPr/>
              <a:t>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88A55-6E97-4C81-A179-41EFCAE173FA}" type="slidenum">
              <a:rPr lang="he-IL"/>
              <a:pPr/>
              <a:t>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EF996-3934-48C8-9B1B-7AE052364B1A}" type="slidenum">
              <a:rPr lang="he-IL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/>
            <a:r>
              <a:rPr lang="en-US"/>
              <a:t>New bands found in gel electrophoresis </a:t>
            </a:r>
          </a:p>
          <a:p>
            <a:pPr lvl="1" algn="l" rtl="0"/>
            <a:r>
              <a:rPr lang="en-US"/>
              <a:t>Cloned genomic fragments that modulate certain activities </a:t>
            </a:r>
          </a:p>
          <a:p>
            <a:pPr lvl="1" algn="l" rtl="0"/>
            <a:r>
              <a:rPr lang="en-US"/>
              <a:t>Co-purification of overproduced protein</a:t>
            </a:r>
          </a:p>
          <a:p>
            <a:pPr lvl="1" algn="l" rtl="0"/>
            <a:r>
              <a:rPr lang="en-US"/>
              <a:t>Complete genome search based on parameters common to sRNAs</a:t>
            </a:r>
          </a:p>
          <a:p>
            <a:pPr lvl="1" algn="l" rtl="0"/>
            <a:r>
              <a:rPr lang="en-US"/>
              <a:t>Whole genome expression analysis</a:t>
            </a:r>
          </a:p>
          <a:p>
            <a:pPr lvl="1" algn="l" rtl="0"/>
            <a:r>
              <a:rPr lang="en-US"/>
              <a:t>Conservation between species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61436-C07E-4B75-A034-C9CBA291C991}" type="slidenum">
              <a:rPr lang="he-IL"/>
              <a:pPr/>
              <a:t>10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CCEFF-4656-4121-B8F8-E97DAA6578DC}" type="slidenum">
              <a:rPr lang="he-IL"/>
              <a:pPr/>
              <a:t>11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A0E0-D4F1-4803-A449-613111FECEF8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096135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0CF3-5C45-480A-809C-459902CFE360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3297937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20193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055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77B0-59FA-445C-93CF-115A57E751C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6137580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39624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93DB-B55B-4F71-9F1E-74C77AA95D2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3564333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864096"/>
          </a:xfrm>
        </p:spPr>
        <p:txBody>
          <a:bodyPr/>
          <a:lstStyle>
            <a:lvl1pPr marL="0" indent="0" algn="l" rtl="0">
              <a:buFont typeface="Arial" pitchFamily="34" charset="0"/>
              <a:buNone/>
              <a:defRPr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136904" cy="460851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B3A3-A18B-425A-A2A8-93352CE8C46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207828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1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1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1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1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1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2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2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8922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pic>
        <p:nvPicPr>
          <p:cNvPr id="38923" name="Picture 11" descr="Facban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32D0C4-A378-4EEE-957F-D9995F0865BD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94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95CE5-483D-418D-A141-D68A52CB7823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959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C519B-77C4-4BDB-8091-F5B8FC430A26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48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3B317-2919-4798-A265-F790FE5B7EBF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098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511F7-764A-4CF7-A190-5FBCC4BA40D0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728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E7D1C-53CA-4EE6-87ED-100E6180E7C5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9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C8EC-E98F-4A56-A2AA-24A302670EA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8230967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708C0-966D-485F-9F7B-5DA5C6E104E1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38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FF6D8-6417-451B-BE0D-3A6B14336444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019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BD03-F1E3-4220-9C51-95B2FCC927D0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09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3DC3-7E5B-4A43-9222-5B55755F8104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671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90CD5-E4DE-4DE9-86DC-FC68A9090AFE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916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1066800" y="304800"/>
            <a:ext cx="7772400" cy="5486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FA1C93-AD3E-4017-A56B-8E49D7785EB8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747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2416BB-0196-49C1-B88A-D6E13713328F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298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512E77-4D65-402B-8AA3-09B0767618F6}" type="slidenum">
              <a:rPr lang="he-IL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4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D0C4-A378-4EEE-957F-D9995F0865B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432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CE5-483D-418D-A141-D68A52CB782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96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9D93-51A3-4B08-BB5F-C781B1226AE4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4290063"/>
      </p:ext>
    </p:extLst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519B-77C4-4BDB-8091-F5B8FC430A2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88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B317-2919-4798-A265-F790FE5B7EBF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684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11F7-764A-4CF7-A190-5FBCC4BA40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446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7D1C-53CA-4EE6-87ED-100E6180E7C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790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08C0-966D-485F-9F7B-5DA5C6E104E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26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6D8-6417-451B-BE0D-3A6B1433644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178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3BD03-F1E3-4220-9C51-95B2FCC927D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054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3DC3-7E5B-4A43-9222-5B55755F810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983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0CD5-E4DE-4DE9-86DC-FC68A9090AF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98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54FA-DDDB-45EB-9F2A-304942F2FE8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547496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CDF5-8AB5-4A38-8D99-FF14AFB9755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963370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37F5-3EAF-4BEC-A993-D03960F0DC1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31999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95A1-5404-46AB-B5F4-A5AD9BF64D8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4253716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EB9E-1569-4093-9A24-C726BE3BEC83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384157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1880B-5E95-44F6-9AD4-D2BD737204FD}" type="slidenum">
              <a:rPr lang="he-I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  <p:pic>
        <p:nvPicPr>
          <p:cNvPr id="4104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3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36E6EE-2553-47E8-B031-B92DD5D7AAC9}" type="datetimeFigureOut">
              <a:rPr lang="he-IL" smtClean="0"/>
              <a:pPr/>
              <a:t>א'/טבת/תשע"ב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3FBAD5-A5F4-4C4A-B5D5-56FE6544008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3789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pic>
        <p:nvPicPr>
          <p:cNvPr id="37898" name="Picture 10" descr="Facbann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algn="l" rtl="0" fontAlgn="base"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0B19F304-E2F2-4605-B766-7F5CA83AD862}" type="slidenum">
              <a:rPr lang="he-IL">
                <a:solidFill>
                  <a:srgbClr val="EBD189"/>
                </a:solidFill>
              </a:rPr>
              <a:pPr rtl="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053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fld id="{0B19F304-E2F2-4605-B766-7F5CA83AD862}" type="slidenum">
              <a:rPr lang="he-IL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7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netanely.com/projects/index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Documents%20and%20Settings\DN\My%20Documents\Dvir%20MSC%20Thesis%201%202-2006.Data\2842113541differentiatedMSC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bioinfo2.weizmann.ac.il/~netanely/Thesis/SI1/bone_up/3_results.html" TargetMode="Externa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077200" cy="635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Shamir’s Group, TAU</a:t>
            </a:r>
          </a:p>
          <a:p>
            <a:pPr algn="ctr"/>
            <a:r>
              <a:rPr lang="en-US" sz="1800" dirty="0" smtClean="0"/>
              <a:t>Group Meeting, Dec 2011</a:t>
            </a:r>
            <a:endParaRPr lang="he-IL" sz="1800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175351" cy="1793167"/>
          </a:xfrm>
        </p:spPr>
        <p:txBody>
          <a:bodyPr/>
          <a:lstStyle/>
          <a:p>
            <a:pPr marL="182880" indent="0" rtl="0">
              <a:buNone/>
            </a:pPr>
            <a:r>
              <a:rPr lang="en-US" sz="2400" spc="600" dirty="0" smtClean="0"/>
              <a:t>Dvir Netanely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Talk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273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Challenge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Small number of examples             (most sRNAs have no known targets)</a:t>
            </a:r>
          </a:p>
          <a:p>
            <a:pPr lvl="1" algn="l" rtl="0">
              <a:buFont typeface="Wingdings" pitchFamily="2" charset="2"/>
              <a:buBlip>
                <a:blip r:embed="rId3"/>
              </a:buBlip>
            </a:pPr>
            <a:r>
              <a:rPr lang="en-US"/>
              <a:t>Can</a:t>
            </a:r>
            <a:r>
              <a:rPr lang="en-US">
                <a:latin typeface="Times New Roman"/>
              </a:rPr>
              <a:t>’</a:t>
            </a:r>
            <a:r>
              <a:rPr lang="en-US"/>
              <a:t>t learn</a:t>
            </a:r>
          </a:p>
          <a:p>
            <a:pPr lvl="1" algn="l" rtl="0">
              <a:buFont typeface="Wingdings" pitchFamily="2" charset="2"/>
              <a:buBlip>
                <a:blip r:embed="rId3"/>
              </a:buBlip>
            </a:pPr>
            <a:r>
              <a:rPr lang="en-US"/>
              <a:t>Use heuristic approach</a:t>
            </a:r>
          </a:p>
          <a:p>
            <a:pPr algn="l" rtl="0"/>
            <a:r>
              <a:rPr lang="en-US"/>
              <a:t>Known examples have different characterization which vary in large number of parameters</a:t>
            </a:r>
          </a:p>
          <a:p>
            <a:pPr algn="l" rtl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50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Known targets analysis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We have decided to solely concentrate on the RNA-RNA basepairing mechanism</a:t>
            </a:r>
          </a:p>
          <a:p>
            <a:pPr algn="l" rtl="0"/>
            <a:r>
              <a:rPr lang="en-US"/>
              <a:t>The first step was to examine the few known sRNA-target examples, trying to define what are the parameters that characterizes a good match </a:t>
            </a:r>
          </a:p>
          <a:p>
            <a:pPr algn="l" rtl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7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419475" y="6553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>
                <a:solidFill>
                  <a:srgbClr val="EAEAEA"/>
                </a:solidFill>
                <a:latin typeface="AdvPS6EC5" charset="0"/>
              </a:rPr>
              <a:t>Argaman L. ,Altuvia S. 2000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700213"/>
            <a:ext cx="572293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611188"/>
          </a:xfrm>
          <a:noFill/>
          <a:ln/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 characterization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827088" y="3141663"/>
            <a:ext cx="2592387" cy="3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FCAB4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itchFamily="2" charset="2"/>
              <a:buChar char="ü"/>
            </a:pPr>
            <a:r>
              <a:rPr lang="en-US" sz="2800">
                <a:solidFill>
                  <a:srgbClr val="EAEAEA"/>
                </a:solidFill>
              </a:rPr>
              <a:t>Position - AUG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itchFamily="2" charset="2"/>
              <a:buChar char="ü"/>
            </a:pPr>
            <a:r>
              <a:rPr lang="en-US" sz="2800">
                <a:solidFill>
                  <a:srgbClr val="EAEAEA"/>
                </a:solidFill>
              </a:rPr>
              <a:t>Length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itchFamily="2" charset="2"/>
              <a:buChar char="ü"/>
            </a:pPr>
            <a:r>
              <a:rPr lang="en-US" sz="2800">
                <a:solidFill>
                  <a:srgbClr val="EAEAEA"/>
                </a:solidFill>
              </a:rPr>
              <a:t>Looping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itchFamily="2" charset="2"/>
              <a:buChar char="ü"/>
            </a:pPr>
            <a:r>
              <a:rPr lang="en-US" sz="2800">
                <a:solidFill>
                  <a:srgbClr val="EAEAEA"/>
                </a:solidFill>
              </a:rPr>
              <a:t>Basepairing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itchFamily="2" charset="2"/>
              <a:buChar char="ü"/>
            </a:pPr>
            <a:r>
              <a:rPr lang="en-US" sz="2800">
                <a:solidFill>
                  <a:srgbClr val="EAEAEA"/>
                </a:solidFill>
              </a:rPr>
              <a:t>2 hits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187450" y="908050"/>
            <a:ext cx="6121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80000"/>
            </a:pPr>
            <a:r>
              <a:rPr lang="en-US" sz="28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sRNA:</a:t>
            </a:r>
            <a:r>
              <a:rPr lang="en-US" sz="2800" b="1">
                <a:solidFill>
                  <a:srgbClr val="FCAB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oxyS</a:t>
            </a:r>
            <a:r>
              <a:rPr lang="en-US" sz="28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  <a:r>
              <a:rPr lang="en-US" sz="2800" b="1">
                <a:solidFill>
                  <a:srgbClr val="FCAB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8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Target gene:</a:t>
            </a:r>
            <a:r>
              <a:rPr lang="en-US" sz="2800" b="1">
                <a:solidFill>
                  <a:srgbClr val="FCAB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fhlA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55650" y="1484313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130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19250" y="1916113"/>
            <a:ext cx="6767513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8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sRNA Target Finder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79613" y="765175"/>
            <a:ext cx="6264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nifont" pitchFamily="34" charset="0"/>
              </a:rPr>
              <a:t>SRTF</a:t>
            </a:r>
            <a:r>
              <a:rPr lang="en-US" sz="54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</a:t>
            </a:r>
          </a:p>
        </p:txBody>
      </p:sp>
    </p:spTree>
    <p:extLst>
      <p:ext uri="{BB962C8B-B14F-4D97-AF65-F5344CB8AC3E}">
        <p14:creationId xmlns="" xmlns:p14="http://schemas.microsoft.com/office/powerpoint/2010/main" val="1820421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0" grpId="1"/>
      <p:bldP spid="163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72400" cy="4114800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</a:pPr>
            <a:r>
              <a:rPr lang="en-US" sz="4000"/>
              <a:t>For a given sRNA sequence, the SRTF program grades all </a:t>
            </a:r>
            <a:r>
              <a:rPr lang="en-US" sz="4000" i="1"/>
              <a:t>E. coli</a:t>
            </a:r>
            <a:r>
              <a:rPr lang="en-US" sz="4000"/>
              <a:t> genes by their </a:t>
            </a:r>
            <a:r>
              <a:rPr lang="en-US" sz="4000" b="1">
                <a:solidFill>
                  <a:schemeClr val="tx2"/>
                </a:solidFill>
              </a:rPr>
              <a:t>relative</a:t>
            </a:r>
            <a:r>
              <a:rPr lang="en-US" sz="4000"/>
              <a:t> quality as target genes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SRTF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program</a:t>
            </a:r>
          </a:p>
        </p:txBody>
      </p:sp>
    </p:spTree>
    <p:extLst>
      <p:ext uri="{BB962C8B-B14F-4D97-AF65-F5344CB8AC3E}">
        <p14:creationId xmlns="" xmlns:p14="http://schemas.microsoft.com/office/powerpoint/2010/main" val="8371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SRTF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’s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Input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sRNA</a:t>
            </a:r>
            <a:r>
              <a:rPr lang="en-US" dirty="0"/>
              <a:t> annotation</a:t>
            </a:r>
          </a:p>
          <a:p>
            <a:pPr algn="l" rtl="0"/>
            <a:r>
              <a:rPr lang="en-US" dirty="0"/>
              <a:t>The complete E. coli genome file including annotations, downloaded from NCBI.</a:t>
            </a:r>
          </a:p>
          <a:p>
            <a:pPr algn="l" rtl="0"/>
            <a:r>
              <a:rPr lang="en-US" dirty="0" err="1"/>
              <a:t>MFold</a:t>
            </a:r>
            <a:r>
              <a:rPr lang="en-US" dirty="0"/>
              <a:t> output </a:t>
            </a:r>
            <a:r>
              <a:rPr lang="en-US" dirty="0" smtClean="0"/>
              <a:t>files</a:t>
            </a:r>
          </a:p>
          <a:p>
            <a:pPr algn="l" rtl="0"/>
            <a:r>
              <a:rPr lang="en-US" dirty="0" smtClean="0"/>
              <a:t>Configuration parameters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00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SRTF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uses MFold output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76400"/>
            <a:ext cx="7416800" cy="1608138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</a:pPr>
            <a:r>
              <a:rPr lang="en-US" sz="2800"/>
              <a:t>The MFold program (Zuker M. 1989) predicts the secondary structure of a given RNA molecule.</a:t>
            </a:r>
          </a:p>
        </p:txBody>
      </p:sp>
      <p:pic>
        <p:nvPicPr>
          <p:cNvPr id="819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5" t="29982" r="8328" b="12999"/>
          <a:stretch>
            <a:fillRect/>
          </a:stretch>
        </p:blipFill>
        <p:spPr>
          <a:xfrm>
            <a:off x="1403350" y="3068638"/>
            <a:ext cx="6948488" cy="3475037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27088" y="2349500"/>
            <a:ext cx="8316912" cy="938213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38100" cmpd="dbl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1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97" name="Line 53"/>
          <p:cNvSpPr>
            <a:spLocks noChangeShapeType="1"/>
          </p:cNvSpPr>
          <p:nvPr/>
        </p:nvSpPr>
        <p:spPr bwMode="auto">
          <a:xfrm flipH="1">
            <a:off x="6353175" y="2486025"/>
            <a:ext cx="538163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98" name="Line 54"/>
          <p:cNvSpPr>
            <a:spLocks noChangeShapeType="1"/>
          </p:cNvSpPr>
          <p:nvPr/>
        </p:nvSpPr>
        <p:spPr bwMode="auto">
          <a:xfrm>
            <a:off x="7283450" y="2486025"/>
            <a:ext cx="977900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99" name="Line 55"/>
          <p:cNvSpPr>
            <a:spLocks noChangeShapeType="1"/>
          </p:cNvSpPr>
          <p:nvPr/>
        </p:nvSpPr>
        <p:spPr bwMode="auto">
          <a:xfrm flipH="1">
            <a:off x="7135813" y="2486025"/>
            <a:ext cx="636587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800" name="Line 56"/>
          <p:cNvSpPr>
            <a:spLocks noChangeShapeType="1"/>
          </p:cNvSpPr>
          <p:nvPr/>
        </p:nvSpPr>
        <p:spPr bwMode="auto">
          <a:xfrm flipH="1">
            <a:off x="6842125" y="2486025"/>
            <a:ext cx="195263" cy="64770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801" name="Line 57"/>
          <p:cNvSpPr>
            <a:spLocks noChangeShapeType="1"/>
          </p:cNvSpPr>
          <p:nvPr/>
        </p:nvSpPr>
        <p:spPr bwMode="auto">
          <a:xfrm flipH="1">
            <a:off x="7624763" y="2486025"/>
            <a:ext cx="392112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522413" y="6323013"/>
            <a:ext cx="3744912" cy="396875"/>
          </a:xfrm>
          <a:prstGeom prst="rect">
            <a:avLst/>
          </a:prstGeom>
          <a:gradFill rotWithShape="1">
            <a:gsLst>
              <a:gs pos="0">
                <a:srgbClr val="993300">
                  <a:alpha val="41000"/>
                </a:srgbClr>
              </a:gs>
              <a:gs pos="100000">
                <a:srgbClr val="993300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</a:rPr>
              <a:t>sRNA target gene candidates</a:t>
            </a:r>
          </a:p>
        </p:txBody>
      </p:sp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4787900" y="260350"/>
            <a:ext cx="1871663" cy="6477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sRNA sequence</a:t>
            </a:r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2268538" y="260350"/>
            <a:ext cx="2195512" cy="6207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99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 Coli genome file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27088" y="3644900"/>
            <a:ext cx="8316912" cy="938213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2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2411413" y="3789363"/>
            <a:ext cx="2232025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Score all gene hits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27088" y="4941888"/>
            <a:ext cx="8316912" cy="938212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3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2339975" y="5084763"/>
            <a:ext cx="2374900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Analyze &amp; score hit combinations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27088" y="1125538"/>
            <a:ext cx="8316912" cy="938212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0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3995738" y="1268413"/>
            <a:ext cx="3313112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Produce sRNA secondary structure data</a:t>
            </a:r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5795963" y="908050"/>
            <a:ext cx="0" cy="288925"/>
          </a:xfrm>
          <a:prstGeom prst="line">
            <a:avLst/>
          </a:prstGeom>
          <a:noFill/>
          <a:ln w="76200">
            <a:solidFill>
              <a:srgbClr val="99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3419475" y="908050"/>
            <a:ext cx="0" cy="1512888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3492500" y="594995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H="1">
            <a:off x="3635375" y="5949950"/>
            <a:ext cx="730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H="1">
            <a:off x="3779838" y="5949950"/>
            <a:ext cx="2873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2914650" y="5949950"/>
            <a:ext cx="2889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3276600" y="5949950"/>
            <a:ext cx="714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3492500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3779838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>
            <a:off x="4067175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>
            <a:off x="2914650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>
            <a:off x="3203575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8" name="Line 24"/>
          <p:cNvSpPr>
            <a:spLocks noChangeShapeType="1"/>
          </p:cNvSpPr>
          <p:nvPr/>
        </p:nvSpPr>
        <p:spPr bwMode="auto">
          <a:xfrm>
            <a:off x="3492500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>
            <a:off x="3779838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>
            <a:off x="4067175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 flipH="1">
            <a:off x="4643438" y="2133600"/>
            <a:ext cx="215900" cy="151130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72" name="Line 28"/>
          <p:cNvSpPr>
            <a:spLocks noChangeShapeType="1"/>
          </p:cNvSpPr>
          <p:nvPr/>
        </p:nvSpPr>
        <p:spPr bwMode="auto">
          <a:xfrm>
            <a:off x="2914650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>
            <a:off x="3203575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5867400" y="2420938"/>
            <a:ext cx="280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>
            <a:off x="2411413" y="2492375"/>
            <a:ext cx="2232025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Scan genes for matches</a:t>
            </a:r>
          </a:p>
        </p:txBody>
      </p:sp>
      <p:sp>
        <p:nvSpPr>
          <p:cNvPr id="159776" name="Rectangle 32"/>
          <p:cNvSpPr>
            <a:spLocks noChangeArrowheads="1"/>
          </p:cNvSpPr>
          <p:nvPr/>
        </p:nvSpPr>
        <p:spPr bwMode="auto">
          <a:xfrm>
            <a:off x="7380288" y="260350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SRTF©</a:t>
            </a:r>
          </a:p>
        </p:txBody>
      </p:sp>
      <p:sp>
        <p:nvSpPr>
          <p:cNvPr id="159778" name="Freeform 34"/>
          <p:cNvSpPr>
            <a:spLocks/>
          </p:cNvSpPr>
          <p:nvPr/>
        </p:nvSpPr>
        <p:spPr bwMode="auto">
          <a:xfrm>
            <a:off x="7451725" y="1341438"/>
            <a:ext cx="1368425" cy="503237"/>
          </a:xfrm>
          <a:custGeom>
            <a:avLst/>
            <a:gdLst>
              <a:gd name="T0" fmla="*/ 0 w 1352"/>
              <a:gd name="T1" fmla="*/ 84 h 619"/>
              <a:gd name="T2" fmla="*/ 425 w 1352"/>
              <a:gd name="T3" fmla="*/ 72 h 619"/>
              <a:gd name="T4" fmla="*/ 438 w 1352"/>
              <a:gd name="T5" fmla="*/ 247 h 619"/>
              <a:gd name="T6" fmla="*/ 388 w 1352"/>
              <a:gd name="T7" fmla="*/ 397 h 619"/>
              <a:gd name="T8" fmla="*/ 363 w 1352"/>
              <a:gd name="T9" fmla="*/ 523 h 619"/>
              <a:gd name="T10" fmla="*/ 375 w 1352"/>
              <a:gd name="T11" fmla="*/ 560 h 619"/>
              <a:gd name="T12" fmla="*/ 413 w 1352"/>
              <a:gd name="T13" fmla="*/ 573 h 619"/>
              <a:gd name="T14" fmla="*/ 488 w 1352"/>
              <a:gd name="T15" fmla="*/ 610 h 619"/>
              <a:gd name="T16" fmla="*/ 638 w 1352"/>
              <a:gd name="T17" fmla="*/ 560 h 619"/>
              <a:gd name="T18" fmla="*/ 626 w 1352"/>
              <a:gd name="T19" fmla="*/ 410 h 619"/>
              <a:gd name="T20" fmla="*/ 551 w 1352"/>
              <a:gd name="T21" fmla="*/ 385 h 619"/>
              <a:gd name="T22" fmla="*/ 551 w 1352"/>
              <a:gd name="T23" fmla="*/ 84 h 619"/>
              <a:gd name="T24" fmla="*/ 626 w 1352"/>
              <a:gd name="T25" fmla="*/ 59 h 619"/>
              <a:gd name="T26" fmla="*/ 776 w 1352"/>
              <a:gd name="T27" fmla="*/ 47 h 619"/>
              <a:gd name="T28" fmla="*/ 864 w 1352"/>
              <a:gd name="T29" fmla="*/ 59 h 619"/>
              <a:gd name="T30" fmla="*/ 889 w 1352"/>
              <a:gd name="T31" fmla="*/ 135 h 619"/>
              <a:gd name="T32" fmla="*/ 901 w 1352"/>
              <a:gd name="T33" fmla="*/ 260 h 619"/>
              <a:gd name="T34" fmla="*/ 864 w 1352"/>
              <a:gd name="T35" fmla="*/ 372 h 619"/>
              <a:gd name="T36" fmla="*/ 914 w 1352"/>
              <a:gd name="T37" fmla="*/ 535 h 619"/>
              <a:gd name="T38" fmla="*/ 1114 w 1352"/>
              <a:gd name="T39" fmla="*/ 535 h 619"/>
              <a:gd name="T40" fmla="*/ 1089 w 1352"/>
              <a:gd name="T41" fmla="*/ 423 h 619"/>
              <a:gd name="T42" fmla="*/ 1014 w 1352"/>
              <a:gd name="T43" fmla="*/ 397 h 619"/>
              <a:gd name="T44" fmla="*/ 1014 w 1352"/>
              <a:gd name="T45" fmla="*/ 47 h 619"/>
              <a:gd name="T46" fmla="*/ 1352 w 1352"/>
              <a:gd name="T47" fmla="*/ 47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52" h="619">
                <a:moveTo>
                  <a:pt x="0" y="84"/>
                </a:moveTo>
                <a:cubicBezTo>
                  <a:pt x="170" y="51"/>
                  <a:pt x="181" y="62"/>
                  <a:pt x="425" y="72"/>
                </a:cubicBezTo>
                <a:cubicBezTo>
                  <a:pt x="429" y="130"/>
                  <a:pt x="433" y="189"/>
                  <a:pt x="438" y="247"/>
                </a:cubicBezTo>
                <a:cubicBezTo>
                  <a:pt x="447" y="351"/>
                  <a:pt x="477" y="368"/>
                  <a:pt x="388" y="397"/>
                </a:cubicBezTo>
                <a:cubicBezTo>
                  <a:pt x="345" y="442"/>
                  <a:pt x="347" y="460"/>
                  <a:pt x="363" y="523"/>
                </a:cubicBezTo>
                <a:cubicBezTo>
                  <a:pt x="366" y="536"/>
                  <a:pt x="366" y="551"/>
                  <a:pt x="375" y="560"/>
                </a:cubicBezTo>
                <a:cubicBezTo>
                  <a:pt x="384" y="569"/>
                  <a:pt x="401" y="567"/>
                  <a:pt x="413" y="573"/>
                </a:cubicBezTo>
                <a:cubicBezTo>
                  <a:pt x="506" y="619"/>
                  <a:pt x="399" y="581"/>
                  <a:pt x="488" y="610"/>
                </a:cubicBezTo>
                <a:cubicBezTo>
                  <a:pt x="553" y="600"/>
                  <a:pt x="585" y="596"/>
                  <a:pt x="638" y="560"/>
                </a:cubicBezTo>
                <a:cubicBezTo>
                  <a:pt x="634" y="510"/>
                  <a:pt x="648" y="455"/>
                  <a:pt x="626" y="410"/>
                </a:cubicBezTo>
                <a:cubicBezTo>
                  <a:pt x="614" y="386"/>
                  <a:pt x="551" y="385"/>
                  <a:pt x="551" y="385"/>
                </a:cubicBezTo>
                <a:cubicBezTo>
                  <a:pt x="547" y="339"/>
                  <a:pt x="522" y="138"/>
                  <a:pt x="551" y="84"/>
                </a:cubicBezTo>
                <a:cubicBezTo>
                  <a:pt x="564" y="61"/>
                  <a:pt x="600" y="61"/>
                  <a:pt x="626" y="59"/>
                </a:cubicBezTo>
                <a:cubicBezTo>
                  <a:pt x="676" y="55"/>
                  <a:pt x="726" y="51"/>
                  <a:pt x="776" y="47"/>
                </a:cubicBezTo>
                <a:cubicBezTo>
                  <a:pt x="805" y="51"/>
                  <a:pt x="841" y="41"/>
                  <a:pt x="864" y="59"/>
                </a:cubicBezTo>
                <a:cubicBezTo>
                  <a:pt x="885" y="75"/>
                  <a:pt x="889" y="135"/>
                  <a:pt x="889" y="135"/>
                </a:cubicBezTo>
                <a:cubicBezTo>
                  <a:pt x="893" y="177"/>
                  <a:pt x="895" y="219"/>
                  <a:pt x="901" y="260"/>
                </a:cubicBezTo>
                <a:cubicBezTo>
                  <a:pt x="910" y="328"/>
                  <a:pt x="939" y="348"/>
                  <a:pt x="864" y="372"/>
                </a:cubicBezTo>
                <a:cubicBezTo>
                  <a:pt x="819" y="441"/>
                  <a:pt x="836" y="510"/>
                  <a:pt x="914" y="535"/>
                </a:cubicBezTo>
                <a:cubicBezTo>
                  <a:pt x="970" y="619"/>
                  <a:pt x="1043" y="583"/>
                  <a:pt x="1114" y="535"/>
                </a:cubicBezTo>
                <a:cubicBezTo>
                  <a:pt x="1112" y="523"/>
                  <a:pt x="1101" y="432"/>
                  <a:pt x="1089" y="423"/>
                </a:cubicBezTo>
                <a:cubicBezTo>
                  <a:pt x="1067" y="408"/>
                  <a:pt x="1014" y="397"/>
                  <a:pt x="1014" y="397"/>
                </a:cubicBezTo>
                <a:cubicBezTo>
                  <a:pt x="1014" y="397"/>
                  <a:pt x="981" y="62"/>
                  <a:pt x="1014" y="47"/>
                </a:cubicBezTo>
                <a:cubicBezTo>
                  <a:pt x="1116" y="0"/>
                  <a:pt x="1239" y="47"/>
                  <a:pt x="1352" y="47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 flipH="1">
            <a:off x="6353175" y="2492375"/>
            <a:ext cx="538163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7283450" y="2492375"/>
            <a:ext cx="977900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83" name="Line 39"/>
          <p:cNvSpPr>
            <a:spLocks noChangeShapeType="1"/>
          </p:cNvSpPr>
          <p:nvPr/>
        </p:nvSpPr>
        <p:spPr bwMode="auto">
          <a:xfrm flipH="1">
            <a:off x="7135813" y="2492375"/>
            <a:ext cx="636587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84" name="Line 40"/>
          <p:cNvSpPr>
            <a:spLocks noChangeShapeType="1"/>
          </p:cNvSpPr>
          <p:nvPr/>
        </p:nvSpPr>
        <p:spPr bwMode="auto">
          <a:xfrm flipH="1">
            <a:off x="6842125" y="2492375"/>
            <a:ext cx="195263" cy="64770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85" name="Line 41"/>
          <p:cNvSpPr>
            <a:spLocks noChangeShapeType="1"/>
          </p:cNvSpPr>
          <p:nvPr/>
        </p:nvSpPr>
        <p:spPr bwMode="auto">
          <a:xfrm flipH="1">
            <a:off x="7624763" y="2492375"/>
            <a:ext cx="392112" cy="604838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6156325" y="3097213"/>
            <a:ext cx="24479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77" name="Line 33"/>
          <p:cNvSpPr>
            <a:spLocks noChangeShapeType="1"/>
          </p:cNvSpPr>
          <p:nvPr/>
        </p:nvSpPr>
        <p:spPr bwMode="auto">
          <a:xfrm>
            <a:off x="8967788" y="0"/>
            <a:ext cx="12969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803" name="Rectangle 59"/>
          <p:cNvSpPr>
            <a:spLocks noChangeArrowheads="1"/>
          </p:cNvSpPr>
          <p:nvPr/>
        </p:nvSpPr>
        <p:spPr bwMode="auto">
          <a:xfrm>
            <a:off x="6732588" y="3860800"/>
            <a:ext cx="360362" cy="215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59804" name="Rectangle 60"/>
          <p:cNvSpPr>
            <a:spLocks noChangeArrowheads="1"/>
          </p:cNvSpPr>
          <p:nvPr/>
        </p:nvSpPr>
        <p:spPr bwMode="auto">
          <a:xfrm>
            <a:off x="7524750" y="3860800"/>
            <a:ext cx="360363" cy="215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159805" name="Rectangle 61"/>
          <p:cNvSpPr>
            <a:spLocks noChangeArrowheads="1"/>
          </p:cNvSpPr>
          <p:nvPr/>
        </p:nvSpPr>
        <p:spPr bwMode="auto">
          <a:xfrm>
            <a:off x="8459788" y="3789363"/>
            <a:ext cx="360362" cy="215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159806" name="Line 62"/>
          <p:cNvSpPr>
            <a:spLocks noChangeShapeType="1"/>
          </p:cNvSpPr>
          <p:nvPr/>
        </p:nvSpPr>
        <p:spPr bwMode="auto">
          <a:xfrm flipH="1">
            <a:off x="5148263" y="3789363"/>
            <a:ext cx="538162" cy="604837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807" name="Line 63"/>
          <p:cNvSpPr>
            <a:spLocks noChangeShapeType="1"/>
          </p:cNvSpPr>
          <p:nvPr/>
        </p:nvSpPr>
        <p:spPr bwMode="auto">
          <a:xfrm flipH="1">
            <a:off x="6011863" y="3716338"/>
            <a:ext cx="195262" cy="6477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794" name="Rectangle 50"/>
          <p:cNvSpPr>
            <a:spLocks noChangeArrowheads="1"/>
          </p:cNvSpPr>
          <p:nvPr/>
        </p:nvSpPr>
        <p:spPr bwMode="auto">
          <a:xfrm>
            <a:off x="5292725" y="3716338"/>
            <a:ext cx="360363" cy="215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159802" name="Rectangle 58"/>
          <p:cNvSpPr>
            <a:spLocks noChangeArrowheads="1"/>
          </p:cNvSpPr>
          <p:nvPr/>
        </p:nvSpPr>
        <p:spPr bwMode="auto">
          <a:xfrm>
            <a:off x="6011863" y="3789363"/>
            <a:ext cx="360362" cy="215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FFFFFF"/>
                </a:solidFill>
              </a:rPr>
              <a:t>87</a:t>
            </a:r>
          </a:p>
        </p:txBody>
      </p:sp>
      <p:sp>
        <p:nvSpPr>
          <p:cNvPr id="159808" name="Line 64"/>
          <p:cNvSpPr>
            <a:spLocks noChangeShapeType="1"/>
          </p:cNvSpPr>
          <p:nvPr/>
        </p:nvSpPr>
        <p:spPr bwMode="auto">
          <a:xfrm>
            <a:off x="5364163" y="5053013"/>
            <a:ext cx="12969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809" name="Line 65"/>
          <p:cNvSpPr>
            <a:spLocks noChangeShapeType="1"/>
          </p:cNvSpPr>
          <p:nvPr/>
        </p:nvSpPr>
        <p:spPr bwMode="auto">
          <a:xfrm>
            <a:off x="4859338" y="5734050"/>
            <a:ext cx="244792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59810" name="Text Box 66"/>
          <p:cNvSpPr txBox="1">
            <a:spLocks noChangeArrowheads="1"/>
          </p:cNvSpPr>
          <p:nvPr/>
        </p:nvSpPr>
        <p:spPr bwMode="auto">
          <a:xfrm>
            <a:off x="7524750" y="5157788"/>
            <a:ext cx="13684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Gene Score: 174</a:t>
            </a:r>
          </a:p>
        </p:txBody>
      </p:sp>
    </p:spTree>
    <p:extLst>
      <p:ext uri="{BB962C8B-B14F-4D97-AF65-F5344CB8AC3E}">
        <p14:creationId xmlns="" xmlns:p14="http://schemas.microsoft.com/office/powerpoint/2010/main" val="39810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93 0.0 L -0.14982 0.2474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9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82 0.24745 L -0.23663 0.3634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12969 0.1870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935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59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59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34 0.1837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919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70" decel="100000"/>
                                        <p:tgtEl>
                                          <p:spTgt spid="159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decel="100000"/>
                                        <p:tgtEl>
                                          <p:spTgt spid="159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01927 0.186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93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159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159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4398 L -0.08698 0.195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1968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159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1598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15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15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8576 0.1870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935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70" decel="100000"/>
                                        <p:tgtEl>
                                          <p:spTgt spid="159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770" decel="100000"/>
                                        <p:tgtEl>
                                          <p:spTgt spid="159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2" dur="77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4" dur="770" fill="hold"/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5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8889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8889 " pathEditMode="relative" ptsTypes="AA">
                                      <p:cBhvr>
                                        <p:cTn id="247" dur="2000" fill="hold"/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3681 L -0.00399 0.2048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59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4 0.02616 L -0.00764 0.20995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97" grpId="0" animBg="1"/>
      <p:bldP spid="159798" grpId="0" animBg="1"/>
      <p:bldP spid="159799" grpId="0" animBg="1"/>
      <p:bldP spid="159800" grpId="0" animBg="1"/>
      <p:bldP spid="159801" grpId="0" animBg="1"/>
      <p:bldP spid="159746" grpId="0" animBg="1"/>
      <p:bldP spid="159750" grpId="0" animBg="1"/>
      <p:bldP spid="159751" grpId="0" animBg="1"/>
      <p:bldP spid="159752" grpId="0" animBg="1"/>
      <p:bldP spid="159753" grpId="0" animBg="1"/>
      <p:bldP spid="159754" grpId="0" animBg="1"/>
      <p:bldP spid="159755" grpId="0" animBg="1"/>
      <p:bldP spid="159756" grpId="0" animBg="1"/>
      <p:bldP spid="159757" grpId="0" animBg="1"/>
      <p:bldP spid="159758" grpId="0" animBg="1"/>
      <p:bldP spid="159759" grpId="0" animBg="1"/>
      <p:bldP spid="159760" grpId="0" animBg="1"/>
      <p:bldP spid="159761" grpId="0" animBg="1"/>
      <p:bldP spid="159762" grpId="0" animBg="1"/>
      <p:bldP spid="159763" grpId="0" animBg="1"/>
      <p:bldP spid="159764" grpId="0" animBg="1"/>
      <p:bldP spid="159765" grpId="0" animBg="1"/>
      <p:bldP spid="159766" grpId="0" animBg="1"/>
      <p:bldP spid="159767" grpId="0" animBg="1"/>
      <p:bldP spid="159768" grpId="0" animBg="1"/>
      <p:bldP spid="159769" grpId="0" animBg="1"/>
      <p:bldP spid="159770" grpId="0" animBg="1"/>
      <p:bldP spid="159771" grpId="0" animBg="1"/>
      <p:bldP spid="159772" grpId="0" animBg="1"/>
      <p:bldP spid="159773" grpId="0" animBg="1"/>
      <p:bldP spid="159775" grpId="0" animBg="1"/>
      <p:bldP spid="159778" grpId="0" animBg="1"/>
      <p:bldP spid="159781" grpId="0" animBg="1"/>
      <p:bldP spid="159781" grpId="1" animBg="1"/>
      <p:bldP spid="159782" grpId="0" animBg="1"/>
      <p:bldP spid="159782" grpId="1" animBg="1"/>
      <p:bldP spid="159783" grpId="0" animBg="1"/>
      <p:bldP spid="159783" grpId="1" animBg="1"/>
      <p:bldP spid="159784" grpId="0" animBg="1"/>
      <p:bldP spid="159784" grpId="1" animBg="1"/>
      <p:bldP spid="159785" grpId="0" animBg="1"/>
      <p:bldP spid="159785" grpId="1" animBg="1"/>
      <p:bldP spid="159787" grpId="0" animBg="1"/>
      <p:bldP spid="159777" grpId="0" animBg="1"/>
      <p:bldP spid="159777" grpId="1" animBg="1"/>
      <p:bldP spid="159777" grpId="2" animBg="1"/>
      <p:bldP spid="159777" grpId="3" animBg="1"/>
      <p:bldP spid="159803" grpId="0" animBg="1"/>
      <p:bldP spid="159804" grpId="0" animBg="1"/>
      <p:bldP spid="159805" grpId="0" animBg="1"/>
      <p:bldP spid="159806" grpId="0" animBg="1"/>
      <p:bldP spid="159806" grpId="1" animBg="1"/>
      <p:bldP spid="159807" grpId="0" animBg="1"/>
      <p:bldP spid="159807" grpId="1" animBg="1"/>
      <p:bldP spid="159794" grpId="0" animBg="1"/>
      <p:bldP spid="159794" grpId="1" animBg="1"/>
      <p:bldP spid="159802" grpId="0" animBg="1"/>
      <p:bldP spid="159802" grpId="1" animBg="1"/>
      <p:bldP spid="159808" grpId="0" animBg="1"/>
      <p:bldP spid="159809" grpId="0" animBg="1"/>
      <p:bldP spid="1598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593725"/>
          </a:xfrm>
          <a:solidFill>
            <a:schemeClr val="bg1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0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en-US" sz="2800"/>
              <a:t>Run MFold on the given sRNA sequence</a:t>
            </a:r>
          </a:p>
          <a:p>
            <a:pPr algn="l" rtl="0"/>
            <a:r>
              <a:rPr lang="en-US" sz="2800"/>
              <a:t>For each base in the sequence, store its basepairing status</a:t>
            </a:r>
          </a:p>
          <a:p>
            <a:pPr algn="l" rtl="0"/>
            <a:endParaRPr lang="en-US" sz="2800"/>
          </a:p>
          <a:p>
            <a:pPr algn="l" rtl="0"/>
            <a:endParaRPr lang="en-US" sz="2800"/>
          </a:p>
        </p:txBody>
      </p:sp>
      <p:graphicFrame>
        <p:nvGraphicFramePr>
          <p:cNvPr id="79960" name="Group 88"/>
          <p:cNvGraphicFramePr>
            <a:graphicFrameLocks noGrp="1"/>
          </p:cNvGraphicFramePr>
          <p:nvPr>
            <p:ph sz="quarter" idx="2"/>
          </p:nvPr>
        </p:nvGraphicFramePr>
        <p:xfrm>
          <a:off x="827088" y="5084763"/>
          <a:ext cx="8316912" cy="1320800"/>
        </p:xfrm>
        <a:graphic>
          <a:graphicData uri="http://schemas.openxmlformats.org/drawingml/2006/table">
            <a:tbl>
              <a:tblPr/>
              <a:tblGrid>
                <a:gridCol w="2517775"/>
                <a:gridCol w="528637"/>
                <a:gridCol w="527050"/>
                <a:gridCol w="525463"/>
                <a:gridCol w="527050"/>
                <a:gridCol w="530225"/>
                <a:gridCol w="525462"/>
                <a:gridCol w="527050"/>
                <a:gridCol w="528638"/>
                <a:gridCol w="525462"/>
                <a:gridCol w="527050"/>
                <a:gridCol w="52705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sRNA Position: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Basepairing: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27088" y="620713"/>
            <a:ext cx="8569325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sRNA secondary structure data</a:t>
            </a:r>
          </a:p>
        </p:txBody>
      </p:sp>
      <p:pic>
        <p:nvPicPr>
          <p:cNvPr id="79939" name="Picture 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5" t="46567" r="8328" b="12999"/>
          <a:stretch>
            <a:fillRect/>
          </a:stretch>
        </p:blipFill>
        <p:spPr>
          <a:xfrm>
            <a:off x="5219700" y="1989138"/>
            <a:ext cx="3595688" cy="1801812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9962" name="AutoShape 90"/>
          <p:cNvSpPr>
            <a:spLocks noChangeArrowheads="1"/>
          </p:cNvSpPr>
          <p:nvPr/>
        </p:nvSpPr>
        <p:spPr bwMode="auto">
          <a:xfrm>
            <a:off x="6516688" y="3933825"/>
            <a:ext cx="1152525" cy="9350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5165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1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772400" cy="4114800"/>
          </a:xfrm>
        </p:spPr>
        <p:txBody>
          <a:bodyPr/>
          <a:lstStyle/>
          <a:p>
            <a:pPr algn="l" rtl="0"/>
            <a:r>
              <a:rPr lang="en-US" dirty="0"/>
              <a:t>For all windows in the </a:t>
            </a:r>
            <a:r>
              <a:rPr lang="en-US" dirty="0" err="1"/>
              <a:t>sRNA</a:t>
            </a:r>
            <a:r>
              <a:rPr lang="en-US" dirty="0"/>
              <a:t> sequence, run against all windows in all genes and look for matches</a:t>
            </a:r>
          </a:p>
          <a:p>
            <a:pPr algn="l" rtl="0"/>
            <a:r>
              <a:rPr lang="en-US" dirty="0"/>
              <a:t>For each match calculate </a:t>
            </a:r>
            <a:r>
              <a:rPr lang="en-US" dirty="0" smtClean="0"/>
              <a:t>free </a:t>
            </a:r>
            <a:r>
              <a:rPr lang="en-US" dirty="0"/>
              <a:t>energy </a:t>
            </a:r>
            <a:r>
              <a:rPr lang="en-US" dirty="0" smtClean="0"/>
              <a:t>potential based </a:t>
            </a:r>
            <a:r>
              <a:rPr lang="en-US" dirty="0"/>
              <a:t>on </a:t>
            </a:r>
            <a:r>
              <a:rPr lang="en-US" dirty="0" err="1"/>
              <a:t>basepairing</a:t>
            </a:r>
            <a:r>
              <a:rPr lang="en-US" dirty="0"/>
              <a:t> and stacking energy (Turner D.)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Scanning the genome for hits</a:t>
            </a:r>
          </a:p>
        </p:txBody>
      </p:sp>
    </p:spTree>
    <p:extLst>
      <p:ext uri="{BB962C8B-B14F-4D97-AF65-F5344CB8AC3E}">
        <p14:creationId xmlns="" xmlns:p14="http://schemas.microsoft.com/office/powerpoint/2010/main" val="24748413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8136904" cy="864096"/>
          </a:xfrm>
        </p:spPr>
        <p:txBody>
          <a:bodyPr/>
          <a:lstStyle/>
          <a:p>
            <a:pPr algn="ctr"/>
            <a:r>
              <a:rPr lang="en-US" sz="7200" dirty="0" smtClean="0"/>
              <a:t>HUJI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1584176" cy="1729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8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1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Scanning the genome for hits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2220913" y="3479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1979613" y="2924175"/>
            <a:ext cx="6477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1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CAB40"/>
                </a:solidFill>
                <a:latin typeface="Courier New" pitchFamily="49" charset="0"/>
                <a:cs typeface="Courier New" pitchFamily="49" charset="0"/>
              </a:rPr>
              <a:t>AUG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600">
              <a:solidFill>
                <a:srgbClr val="FCAB4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2435225" y="1989138"/>
            <a:ext cx="1487488" cy="441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692275" y="2060575"/>
            <a:ext cx="619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EBD189"/>
                </a:solidFill>
                <a:latin typeface="Courier New" pitchFamily="49" charset="0"/>
                <a:cs typeface="Courier New" pitchFamily="49" charset="0"/>
              </a:rPr>
              <a:t>sRNA:</a:t>
            </a:r>
            <a:r>
              <a:rPr lang="en-US" sz="16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G C A G C U U C G A G C U G G C A U U</a:t>
            </a:r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>
            <a:off x="1116013" y="3716338"/>
            <a:ext cx="734377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1042988" y="3573463"/>
            <a:ext cx="792162" cy="2968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2700338" y="1989138"/>
            <a:ext cx="1487487" cy="441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2916238" y="1989138"/>
            <a:ext cx="1487487" cy="441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0" name="Line 24"/>
          <p:cNvSpPr>
            <a:spLocks noChangeShapeType="1"/>
          </p:cNvSpPr>
          <p:nvPr/>
        </p:nvSpPr>
        <p:spPr bwMode="auto">
          <a:xfrm>
            <a:off x="1331913" y="39322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1547813" y="41481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1763713" y="43640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>
            <a:off x="1979613" y="45799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2195513" y="47958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>
            <a:off x="2411413" y="50117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2627313" y="5227638"/>
            <a:ext cx="7343775" cy="0"/>
          </a:xfrm>
          <a:prstGeom prst="line">
            <a:avLst/>
          </a:prstGeom>
          <a:noFill/>
          <a:ln w="76200" cmpd="tri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1258888" y="4437063"/>
            <a:ext cx="7200900" cy="1951037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Hit 1:</a:t>
            </a: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   	sRNA position: 3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			Target gene position: 137      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			Length: 6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</a:rPr>
              <a:t>			Energy: -8.4</a:t>
            </a:r>
          </a:p>
        </p:txBody>
      </p:sp>
      <p:sp>
        <p:nvSpPr>
          <p:cNvPr id="127007" name="Text Box 31"/>
          <p:cNvSpPr txBox="1">
            <a:spLocks noChangeArrowheads="1"/>
          </p:cNvSpPr>
          <p:nvPr/>
        </p:nvSpPr>
        <p:spPr bwMode="auto">
          <a:xfrm>
            <a:off x="4211638" y="3213100"/>
            <a:ext cx="2735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EBD189"/>
                </a:solidFill>
                <a:latin typeface="Arial" pitchFamily="34" charset="0"/>
              </a:rPr>
              <a:t>E. Coli genes</a:t>
            </a:r>
          </a:p>
        </p:txBody>
      </p:sp>
      <p:sp>
        <p:nvSpPr>
          <p:cNvPr id="127008" name="Rectangle 32"/>
          <p:cNvSpPr>
            <a:spLocks noChangeArrowheads="1"/>
          </p:cNvSpPr>
          <p:nvPr/>
        </p:nvSpPr>
        <p:spPr bwMode="auto">
          <a:xfrm>
            <a:off x="3132138" y="1989138"/>
            <a:ext cx="1487487" cy="441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7010" name="Text Box 34"/>
          <p:cNvSpPr txBox="1">
            <a:spLocks noChangeArrowheads="1"/>
          </p:cNvSpPr>
          <p:nvPr/>
        </p:nvSpPr>
        <p:spPr bwMode="auto">
          <a:xfrm>
            <a:off x="827088" y="5516563"/>
            <a:ext cx="7921625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 dirty="0">
                <a:solidFill>
                  <a:srgbClr val="000054"/>
                </a:solidFill>
                <a:latin typeface="Arial" pitchFamily="34" charset="0"/>
              </a:rPr>
              <a:t>All genes are scanned using </a:t>
            </a:r>
            <a:r>
              <a:rPr lang="en-US" b="1" dirty="0" smtClean="0">
                <a:solidFill>
                  <a:srgbClr val="000054"/>
                </a:solidFill>
                <a:latin typeface="Arial" pitchFamily="34" charset="0"/>
              </a:rPr>
              <a:t>a double </a:t>
            </a:r>
            <a:r>
              <a:rPr lang="en-US" b="1" dirty="0">
                <a:solidFill>
                  <a:srgbClr val="000054"/>
                </a:solidFill>
                <a:latin typeface="Arial" pitchFamily="34" charset="0"/>
              </a:rPr>
              <a:t>sliding window. The output of this phase is a list of all hits found within each gene</a:t>
            </a:r>
          </a:p>
        </p:txBody>
      </p:sp>
    </p:spTree>
    <p:extLst>
      <p:ext uri="{BB962C8B-B14F-4D97-AF65-F5344CB8AC3E}">
        <p14:creationId xmlns="" xmlns:p14="http://schemas.microsoft.com/office/powerpoint/2010/main" val="40744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0.00069 L 0.76788 -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76788 -0.0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3" dur="3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01 4.44444E-6 L 0.76181 4.44444E-6 " pathEditMode="relative" ptsTypes="AA">
                                      <p:cBhvr>
                                        <p:cTn id="79" dur="3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6" grpId="0" animBg="1"/>
      <p:bldP spid="126986" grpId="1" animBg="1"/>
      <p:bldP spid="126991" grpId="0" animBg="1"/>
      <p:bldP spid="126991" grpId="1" animBg="1"/>
      <p:bldP spid="126991" grpId="2" animBg="1"/>
      <p:bldP spid="126991" grpId="3" animBg="1"/>
      <p:bldP spid="126991" grpId="4" animBg="1"/>
      <p:bldP spid="126991" grpId="5" animBg="1"/>
      <p:bldP spid="126991" grpId="6" animBg="1"/>
      <p:bldP spid="126991" grpId="7" animBg="1"/>
      <p:bldP spid="126991" grpId="8" animBg="1"/>
      <p:bldP spid="126991" grpId="9" animBg="1"/>
      <p:bldP spid="126992" grpId="0" animBg="1"/>
      <p:bldP spid="126992" grpId="1" animBg="1"/>
      <p:bldP spid="126992" grpId="2" animBg="1"/>
      <p:bldP spid="126992" grpId="3" animBg="1"/>
      <p:bldP spid="126993" grpId="0" animBg="1"/>
      <p:bldP spid="126993" grpId="1" animBg="1"/>
      <p:bldP spid="126993" grpId="2" animBg="1"/>
      <p:bldP spid="126993" grpId="3" animBg="1"/>
      <p:bldP spid="126993" grpId="4" animBg="1"/>
      <p:bldP spid="126993" grpId="5" animBg="1"/>
      <p:bldP spid="126994" grpId="0" animBg="1"/>
      <p:bldP spid="126994" grpId="1" animBg="1"/>
      <p:bldP spid="127008" grpId="0" animBg="1"/>
      <p:bldP spid="127008" grpId="1" animBg="1"/>
      <p:bldP spid="127008" grpId="2" animBg="1"/>
      <p:bldP spid="127008" grpId="3" animBg="1"/>
      <p:bldP spid="127008" grpId="4" animBg="1"/>
      <p:bldP spid="127008" grpId="5" animBg="1"/>
      <p:bldP spid="1270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1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Scanning the genome for hits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258888" y="1628775"/>
            <a:ext cx="788511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>
                <a:solidFill>
                  <a:srgbClr val="EAEAEA"/>
                </a:solidFill>
              </a:rPr>
              <a:t>Two same length matches may have different free energy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lang="en-US" sz="3200">
              <a:solidFill>
                <a:srgbClr val="EAEAEA"/>
              </a:solidFill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3200">
              <a:solidFill>
                <a:srgbClr val="EAEAEA"/>
              </a:solidFill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3200">
              <a:solidFill>
                <a:srgbClr val="EAEAEA"/>
              </a:solidFill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2460625" y="5873750"/>
            <a:ext cx="2447925" cy="7016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Match Energy: -4.2 kcal/mol 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5268913" y="5873750"/>
            <a:ext cx="2449512" cy="7016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Match Energy: -8.2 kcal/mol 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460625" y="3136900"/>
            <a:ext cx="2447925" cy="270668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522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44613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40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5’ </a:t>
            </a: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A – U </a:t>
            </a:r>
            <a:r>
              <a:rPr lang="en-US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3’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U - A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U - A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A - U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A - U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A – U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5268913" y="3117850"/>
            <a:ext cx="2447925" cy="2716213"/>
          </a:xfrm>
          <a:prstGeom prst="rect">
            <a:avLst/>
          </a:prstGeom>
          <a:solidFill>
            <a:srgbClr val="CC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6522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44613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40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5’ </a:t>
            </a: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G – U </a:t>
            </a:r>
            <a:r>
              <a:rPr lang="en-US" sz="28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3’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C - G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C - G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G - U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G - U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   G – U</a:t>
            </a:r>
          </a:p>
          <a:p>
            <a:pPr algn="l" rtl="0" fontAlgn="base">
              <a:lnSpc>
                <a:spcPct val="5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1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Scanning the genome for hits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971550" y="5229225"/>
            <a:ext cx="7848600" cy="80803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 b="1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 = (sRNA pos, target pos, length, energy)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39688" y="1773238"/>
            <a:ext cx="9026525" cy="1143000"/>
          </a:xfrm>
          <a:prstGeom prst="rect">
            <a:avLst/>
          </a:prstGeom>
          <a:gradFill rotWithShape="1">
            <a:gsLst>
              <a:gs pos="0">
                <a:schemeClr val="bg1">
                  <a:alpha val="75999"/>
                </a:schemeClr>
              </a:gs>
              <a:gs pos="100000">
                <a:schemeClr val="bg1">
                  <a:gamma/>
                  <a:tint val="89020"/>
                  <a:invGamma/>
                  <a:alpha val="75999"/>
                </a:schemeClr>
              </a:gs>
            </a:gsLst>
            <a:lin ang="5400000" scaled="1"/>
          </a:gradFill>
          <a:ln w="76200" cmpd="tri">
            <a:solidFill>
              <a:srgbClr val="CC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sRNA Pos:       6                                                                               80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    OxyS: 3' CCT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AGGACCT</a:t>
            </a: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CTAGGCGTTTTCAAGTGCAACCGAAATCAATAAGCTCAACTCTTTGAGAGCTTTGCCCGTCACTGAA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GTTCCCAAT</a:t>
            </a: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TTT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    fhlA: 5‘ TGCGGTGCTT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TCCTGGA</a:t>
            </a: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AGAACAAA</a:t>
            </a:r>
            <a:r>
              <a:rPr lang="en-US" sz="1200" b="1" u="sng">
                <a:solidFill>
                  <a:srgbClr val="FCAB40"/>
                </a:solidFill>
                <a:latin typeface="Courier New" pitchFamily="49" charset="0"/>
              </a:rPr>
              <a:t>ATG</a:t>
            </a: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TCATATACACCGATGAGTGATCTCGGACAA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CAAGGGTTG</a:t>
            </a: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TTCGACATCACTCGGACACTA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Gene Pos:              -15                  1                                34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</a:rPr>
              <a:t>         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618038" y="3213100"/>
            <a:ext cx="4103687" cy="1512888"/>
          </a:xfrm>
          <a:prstGeom prst="wedgeRectCallout">
            <a:avLst>
              <a:gd name="adj1" fmla="val -13171"/>
              <a:gd name="adj2" fmla="val -72037"/>
            </a:avLst>
          </a:prstGeom>
          <a:gradFill rotWithShape="1">
            <a:gsLst>
              <a:gs pos="0">
                <a:srgbClr val="99CCFF">
                  <a:alpha val="67000"/>
                </a:srgbClr>
              </a:gs>
              <a:gs pos="100000">
                <a:srgbClr val="99CCFF">
                  <a:gamma/>
                  <a:tint val="60392"/>
                  <a:invGamma/>
                  <a:alpha val="67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sRNA pos: 80</a:t>
            </a:r>
            <a:endParaRPr lang="he-IL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Target pos: 34</a:t>
            </a:r>
            <a:endParaRPr lang="he-IL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Length: 9</a:t>
            </a:r>
            <a:endParaRPr lang="he-IL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energy -12.1 kcal/mol </a:t>
            </a:r>
            <a:endParaRPr lang="he-IL" sz="2000" b="1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5867400" y="2133600"/>
            <a:ext cx="2736850" cy="503238"/>
          </a:xfrm>
          <a:prstGeom prst="parallelogram">
            <a:avLst>
              <a:gd name="adj" fmla="val 302994"/>
            </a:avLst>
          </a:prstGeom>
          <a:gradFill rotWithShape="1">
            <a:gsLst>
              <a:gs pos="0">
                <a:srgbClr val="99CCFF">
                  <a:alpha val="41000"/>
                </a:srgbClr>
              </a:gs>
              <a:gs pos="100000">
                <a:srgbClr val="99CCFF">
                  <a:gamma/>
                  <a:shade val="46275"/>
                  <a:invGamma/>
                  <a:alpha val="4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441325" y="3213100"/>
            <a:ext cx="4103688" cy="1512888"/>
          </a:xfrm>
          <a:prstGeom prst="wedgeRectCallout">
            <a:avLst>
              <a:gd name="adj1" fmla="val -10931"/>
              <a:gd name="adj2" fmla="val -72037"/>
            </a:avLst>
          </a:prstGeom>
          <a:gradFill rotWithShape="1">
            <a:gsLst>
              <a:gs pos="0">
                <a:srgbClr val="99CCFF">
                  <a:alpha val="67000"/>
                </a:srgbClr>
              </a:gs>
              <a:gs pos="100000">
                <a:srgbClr val="99CCFF">
                  <a:gamma/>
                  <a:tint val="60392"/>
                  <a:invGamma/>
                  <a:alpha val="67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 err="1">
                <a:solidFill>
                  <a:srgbClr val="000000"/>
                </a:solidFill>
              </a:rPr>
              <a:t>sRNA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pos</a:t>
            </a:r>
            <a:r>
              <a:rPr lang="en-US" sz="2000" b="1" dirty="0">
                <a:solidFill>
                  <a:srgbClr val="000000"/>
                </a:solidFill>
              </a:rPr>
              <a:t>: 6</a:t>
            </a:r>
            <a:endParaRPr lang="he-IL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-15</a:t>
            </a:r>
            <a:endParaRPr lang="he-IL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Length: 7</a:t>
            </a:r>
            <a:endParaRPr lang="he-IL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energy -15.4 kcal/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mol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he-IL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 flipH="1">
            <a:off x="1258888" y="2060575"/>
            <a:ext cx="1728787" cy="576263"/>
          </a:xfrm>
          <a:prstGeom prst="parallelogram">
            <a:avLst>
              <a:gd name="adj" fmla="val 131667"/>
            </a:avLst>
          </a:prstGeom>
          <a:gradFill rotWithShape="1">
            <a:gsLst>
              <a:gs pos="0">
                <a:srgbClr val="99CCFF">
                  <a:alpha val="41000"/>
                </a:srgbClr>
              </a:gs>
              <a:gs pos="100000">
                <a:srgbClr val="99CCFF">
                  <a:gamma/>
                  <a:shade val="46275"/>
                  <a:invGamma/>
                  <a:alpha val="4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2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9819" grpId="0" animBg="1"/>
      <p:bldP spid="119824" grpId="0" animBg="1"/>
      <p:bldP spid="119820" grpId="0" animBg="1"/>
      <p:bldP spid="1198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1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2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 scoring</a:t>
            </a:r>
          </a:p>
        </p:txBody>
      </p:sp>
      <p:sp>
        <p:nvSpPr>
          <p:cNvPr id="116742" name="AutoShape 6"/>
          <p:cNvSpPr>
            <a:spLocks noChangeAspect="1" noChangeArrowheads="1"/>
          </p:cNvSpPr>
          <p:nvPr/>
        </p:nvSpPr>
        <p:spPr bwMode="auto">
          <a:xfrm>
            <a:off x="2627313" y="2133600"/>
            <a:ext cx="5940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855913" y="1916832"/>
            <a:ext cx="1257300" cy="788268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Target Gene Position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795963" y="1916832"/>
            <a:ext cx="1254125" cy="78826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800" b="1" dirty="0">
              <a:solidFill>
                <a:srgbClr val="FFFFFF"/>
              </a:solidFill>
            </a:endParaRPr>
          </a:p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err="1" smtClean="0">
                <a:solidFill>
                  <a:srgbClr val="FFFFFF"/>
                </a:solidFill>
              </a:rPr>
              <a:t>sRNA</a:t>
            </a:r>
            <a:r>
              <a:rPr lang="en-US" sz="1400" b="1" dirty="0" smtClean="0">
                <a:solidFill>
                  <a:srgbClr val="FFFFFF"/>
                </a:solidFill>
              </a:rPr>
              <a:t> Extension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4341813" y="1916832"/>
            <a:ext cx="1257300" cy="788268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800" b="1" dirty="0">
              <a:solidFill>
                <a:srgbClr val="FFFFFF"/>
              </a:solidFill>
            </a:endParaRPr>
          </a:p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err="1" smtClean="0">
                <a:solidFill>
                  <a:srgbClr val="FFFFFF"/>
                </a:solidFill>
              </a:rPr>
              <a:t>sRNA</a:t>
            </a:r>
            <a:r>
              <a:rPr lang="en-US" sz="1400" b="1" dirty="0" smtClean="0">
                <a:solidFill>
                  <a:srgbClr val="FFFFFF"/>
                </a:solidFill>
              </a:rPr>
              <a:t> Base </a:t>
            </a:r>
            <a:r>
              <a:rPr lang="en-US" sz="1400" b="1" dirty="0">
                <a:solidFill>
                  <a:srgbClr val="FFFFFF"/>
                </a:solidFill>
              </a:rPr>
              <a:t>Pairing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7313613" y="1916832"/>
            <a:ext cx="1254125" cy="788268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Match Length 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284663" y="3716338"/>
            <a:ext cx="1257300" cy="5715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800" b="1">
              <a:solidFill>
                <a:srgbClr val="FFFFFF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Hit Score</a:t>
            </a:r>
            <a:endParaRPr lang="en-US" sz="320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3656013" y="2819400"/>
            <a:ext cx="844550" cy="6096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5003800" y="2819400"/>
            <a:ext cx="23813" cy="6096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>
            <a:off x="5580063" y="2819400"/>
            <a:ext cx="819150" cy="6096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5867400" y="2819400"/>
            <a:ext cx="2017713" cy="7540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3995738" y="2924175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40%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4859338" y="2924175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5795963" y="2997200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6659563" y="3068638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187624" y="1916832"/>
            <a:ext cx="1401589" cy="788268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Match Energy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1979613" y="2852738"/>
            <a:ext cx="2087562" cy="7207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2987675" y="2997200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</p:spTree>
    <p:extLst>
      <p:ext uri="{BB962C8B-B14F-4D97-AF65-F5344CB8AC3E}">
        <p14:creationId xmlns="" xmlns:p14="http://schemas.microsoft.com/office/powerpoint/2010/main" val="15748884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Target Gene Position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042988" y="1557338"/>
            <a:ext cx="810101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2800">
                <a:solidFill>
                  <a:srgbClr val="FFFFFF"/>
                </a:solidFill>
                <a:latin typeface="Arial" pitchFamily="34" charset="0"/>
              </a:rPr>
              <a:t>Hits which are positioned around the gene’s translation initiation site (AUG) are more likely to influence translation. </a:t>
            </a:r>
            <a:endParaRPr lang="he-IL" sz="28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374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7435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0" name="Picture 22" descr="targetPositionScore-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40" y="4725144"/>
            <a:ext cx="57308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74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sRNA Basepairing score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55650" y="1773238"/>
            <a:ext cx="619261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022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basepairing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score of a hit determines the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number of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sRNA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bases which are not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</a:rPr>
              <a:t>basepaired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Basepaired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regions will have to unbind before they can bind to the target sequence and thus will compete with the free energy of the potential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sRNA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-target match.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3" descr="basepairing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11"/>
          <a:stretch/>
        </p:blipFill>
        <p:spPr bwMode="auto">
          <a:xfrm>
            <a:off x="7369791" y="1916113"/>
            <a:ext cx="1486872" cy="3746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2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sRNA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Extension score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8003" name="Picture 3" descr="basepairing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11"/>
          <a:stretch/>
        </p:blipFill>
        <p:spPr>
          <a:xfrm>
            <a:off x="7369791" y="1916113"/>
            <a:ext cx="1486872" cy="3746500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604859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022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A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Match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located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on an extension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of the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sRNA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secondary structure may have improved accessibility to the target mRNA.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The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extension score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determines the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distance from the stem beginning.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6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1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2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 scoring</a:t>
            </a:r>
          </a:p>
        </p:txBody>
      </p:sp>
      <p:sp>
        <p:nvSpPr>
          <p:cNvPr id="116742" name="AutoShape 6"/>
          <p:cNvSpPr>
            <a:spLocks noChangeAspect="1" noChangeArrowheads="1"/>
          </p:cNvSpPr>
          <p:nvPr/>
        </p:nvSpPr>
        <p:spPr bwMode="auto">
          <a:xfrm>
            <a:off x="2627313" y="2133600"/>
            <a:ext cx="5940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855913" y="1916832"/>
            <a:ext cx="1257300" cy="788268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Target Gene Position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795963" y="1916832"/>
            <a:ext cx="1254125" cy="78826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800" b="1" dirty="0">
              <a:solidFill>
                <a:srgbClr val="FFFFFF"/>
              </a:solidFill>
            </a:endParaRPr>
          </a:p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err="1" smtClean="0">
                <a:solidFill>
                  <a:srgbClr val="FFFFFF"/>
                </a:solidFill>
              </a:rPr>
              <a:t>sRNA</a:t>
            </a:r>
            <a:r>
              <a:rPr lang="en-US" sz="1400" b="1" dirty="0" smtClean="0">
                <a:solidFill>
                  <a:srgbClr val="FFFFFF"/>
                </a:solidFill>
              </a:rPr>
              <a:t> Extension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4341813" y="1916832"/>
            <a:ext cx="1257300" cy="788268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800" b="1" dirty="0">
              <a:solidFill>
                <a:srgbClr val="FFFFFF"/>
              </a:solidFill>
            </a:endParaRPr>
          </a:p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err="1" smtClean="0">
                <a:solidFill>
                  <a:srgbClr val="FFFFFF"/>
                </a:solidFill>
              </a:rPr>
              <a:t>sRNA</a:t>
            </a:r>
            <a:r>
              <a:rPr lang="en-US" sz="1400" b="1" dirty="0" smtClean="0">
                <a:solidFill>
                  <a:srgbClr val="FFFFFF"/>
                </a:solidFill>
              </a:rPr>
              <a:t> Base </a:t>
            </a:r>
            <a:r>
              <a:rPr lang="en-US" sz="1400" b="1" dirty="0">
                <a:solidFill>
                  <a:srgbClr val="FFFFFF"/>
                </a:solidFill>
              </a:rPr>
              <a:t>Pairing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7313613" y="1916832"/>
            <a:ext cx="1254125" cy="788268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Match Length 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284663" y="3716338"/>
            <a:ext cx="1257300" cy="5715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800" b="1">
              <a:solidFill>
                <a:srgbClr val="FFFFFF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Hit Score</a:t>
            </a:r>
            <a:endParaRPr lang="en-US" sz="320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3656013" y="2819400"/>
            <a:ext cx="844550" cy="6096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5003800" y="2819400"/>
            <a:ext cx="23813" cy="6096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>
            <a:off x="5580063" y="2819400"/>
            <a:ext cx="819150" cy="6096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5867400" y="2819400"/>
            <a:ext cx="2017713" cy="7540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3995738" y="2924175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40%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4859338" y="2924175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5795963" y="2997200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6659563" y="3068638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187624" y="1916832"/>
            <a:ext cx="1401589" cy="788268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Match Energy</a:t>
            </a:r>
            <a:endParaRPr lang="en-US" sz="3200" dirty="0">
              <a:solidFill>
                <a:srgbClr val="EAEAEA"/>
              </a:solidFill>
              <a:latin typeface="Arial" pitchFamily="34" charset="0"/>
            </a:endParaRPr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1979613" y="2852738"/>
            <a:ext cx="2087562" cy="7207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2987675" y="2997200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 b="1">
                <a:solidFill>
                  <a:srgbClr val="EAEAEA"/>
                </a:solidFill>
                <a:latin typeface="Arial" pitchFamily="34" charset="0"/>
              </a:rPr>
              <a:t>15%</a:t>
            </a:r>
          </a:p>
        </p:txBody>
      </p:sp>
      <p:graphicFrame>
        <p:nvGraphicFramePr>
          <p:cNvPr id="21" name="טבלה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2481739"/>
              </p:ext>
            </p:extLst>
          </p:nvPr>
        </p:nvGraphicFramePr>
        <p:xfrm>
          <a:off x="1187624" y="4653136"/>
          <a:ext cx="6984776" cy="2016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84776"/>
              </a:tblGrid>
              <a:tr h="2016224"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Hit Score =  </a:t>
                      </a:r>
                      <a:endParaRPr lang="en-US" sz="2400" dirty="0">
                        <a:effectLst/>
                      </a:endParaRPr>
                    </a:p>
                    <a:p>
                      <a:pPr marL="956310" algn="just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(length / </a:t>
                      </a:r>
                      <a:r>
                        <a:rPr lang="en-US" sz="1400" dirty="0" err="1">
                          <a:effectLst/>
                        </a:rPr>
                        <a:t>lengthThreshold</a:t>
                      </a:r>
                      <a:r>
                        <a:rPr lang="en-US" sz="1400" dirty="0">
                          <a:effectLst/>
                        </a:rPr>
                        <a:t> ) * l00 * </a:t>
                      </a:r>
                      <a:r>
                        <a:rPr lang="en-US" sz="1400" dirty="0" err="1">
                          <a:effectLst/>
                        </a:rPr>
                        <a:t>lengthWeight</a:t>
                      </a:r>
                      <a:r>
                        <a:rPr lang="en-US" sz="1400" dirty="0">
                          <a:effectLst/>
                        </a:rPr>
                        <a:t>  +</a:t>
                      </a:r>
                      <a:endParaRPr lang="en-US" sz="2400" dirty="0">
                        <a:effectLst/>
                      </a:endParaRPr>
                    </a:p>
                    <a:p>
                      <a:pPr marL="956310" algn="just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(energy / </a:t>
                      </a:r>
                      <a:r>
                        <a:rPr lang="en-US" sz="1400" dirty="0" err="1">
                          <a:effectLst/>
                        </a:rPr>
                        <a:t>energyThreshold</a:t>
                      </a:r>
                      <a:r>
                        <a:rPr lang="en-US" sz="1400" dirty="0">
                          <a:effectLst/>
                        </a:rPr>
                        <a:t> ) * 100 * </a:t>
                      </a:r>
                      <a:r>
                        <a:rPr lang="en-US" sz="1400" dirty="0" err="1">
                          <a:effectLst/>
                        </a:rPr>
                        <a:t>energyWeight</a:t>
                      </a:r>
                      <a:r>
                        <a:rPr lang="en-US" sz="1400" dirty="0">
                          <a:effectLst/>
                        </a:rPr>
                        <a:t> +</a:t>
                      </a:r>
                      <a:endParaRPr lang="en-US" sz="2400" dirty="0">
                        <a:effectLst/>
                      </a:endParaRPr>
                    </a:p>
                    <a:p>
                      <a:pPr marL="956310" algn="just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positionScore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positionThreshold</a:t>
                      </a:r>
                      <a:r>
                        <a:rPr lang="en-US" sz="1400" dirty="0">
                          <a:effectLst/>
                        </a:rPr>
                        <a:t> ) * 100 * </a:t>
                      </a:r>
                      <a:r>
                        <a:rPr lang="en-US" sz="1400" dirty="0" err="1">
                          <a:effectLst/>
                        </a:rPr>
                        <a:t>positionWeight</a:t>
                      </a:r>
                      <a:r>
                        <a:rPr lang="en-US" sz="1400" dirty="0">
                          <a:effectLst/>
                        </a:rPr>
                        <a:t>  +</a:t>
                      </a:r>
                      <a:endParaRPr lang="en-US" sz="2400" dirty="0">
                        <a:effectLst/>
                      </a:endParaRPr>
                    </a:p>
                    <a:p>
                      <a:pPr marL="956310" algn="just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extensionScore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extensionThreshold</a:t>
                      </a:r>
                      <a:r>
                        <a:rPr lang="en-US" sz="1400" dirty="0">
                          <a:effectLst/>
                        </a:rPr>
                        <a:t> ) * 100 * </a:t>
                      </a:r>
                      <a:r>
                        <a:rPr lang="en-US" sz="1400" dirty="0" err="1">
                          <a:effectLst/>
                        </a:rPr>
                        <a:t>extensionWeight</a:t>
                      </a:r>
                      <a:r>
                        <a:rPr lang="en-US" sz="1400" dirty="0">
                          <a:effectLst/>
                        </a:rPr>
                        <a:t> +</a:t>
                      </a:r>
                      <a:endParaRPr lang="en-US" sz="2400" dirty="0">
                        <a:effectLst/>
                      </a:endParaRPr>
                    </a:p>
                    <a:p>
                      <a:pPr marL="956310" algn="just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bpScore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bpThreshold</a:t>
                      </a:r>
                      <a:r>
                        <a:rPr lang="en-US" sz="1400" dirty="0">
                          <a:effectLst/>
                        </a:rPr>
                        <a:t>) * 100 * </a:t>
                      </a:r>
                      <a:r>
                        <a:rPr lang="en-US" sz="1400" dirty="0" err="1">
                          <a:effectLst/>
                        </a:rPr>
                        <a:t>bpWeight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07075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3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Analyzing hit combinations for each gene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042988" y="18446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 dirty="0" smtClean="0">
                <a:solidFill>
                  <a:srgbClr val="EAEAEA"/>
                </a:solidFill>
              </a:rPr>
              <a:t>After scoring hits independently, we score hit combinations (pairs).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 dirty="0" smtClean="0">
                <a:solidFill>
                  <a:srgbClr val="EAEAEA"/>
                </a:solidFill>
              </a:rPr>
              <a:t>Pair </a:t>
            </a:r>
            <a:r>
              <a:rPr lang="en-US" sz="3200" dirty="0">
                <a:solidFill>
                  <a:srgbClr val="EAEAEA"/>
                </a:solidFill>
              </a:rPr>
              <a:t>score includes: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lang="en-US" sz="2800" dirty="0" smtClean="0">
                <a:solidFill>
                  <a:srgbClr val="EAEAEA"/>
                </a:solidFill>
              </a:rPr>
              <a:t>Sum of hit scores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lang="en-US" sz="2800" dirty="0" smtClean="0">
                <a:solidFill>
                  <a:srgbClr val="EAEAEA"/>
                </a:solidFill>
              </a:rPr>
              <a:t>Distance Penalty  </a:t>
            </a:r>
            <a:endParaRPr lang="en-US" sz="2800" dirty="0">
              <a:solidFill>
                <a:srgbClr val="EAEAEA"/>
              </a:solidFill>
            </a:endParaRP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lang="en-US" sz="2800" dirty="0" smtClean="0">
                <a:solidFill>
                  <a:srgbClr val="EAEAEA"/>
                </a:solidFill>
              </a:rPr>
              <a:t>Ratio Bonus</a:t>
            </a:r>
            <a:endParaRPr lang="en-US" sz="2800" dirty="0">
              <a:solidFill>
                <a:srgbClr val="EAEAEA"/>
              </a:solidFill>
            </a:endParaRP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lang="en-US" sz="2800" dirty="0" smtClean="0">
                <a:solidFill>
                  <a:srgbClr val="EAEAEA"/>
                </a:solidFill>
              </a:rPr>
              <a:t>Cover Bonus</a:t>
            </a:r>
            <a:endParaRPr lang="en-US" sz="2800" dirty="0">
              <a:solidFill>
                <a:srgbClr val="EAEAEA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51275" y="5157788"/>
            <a:ext cx="3600450" cy="1079500"/>
            <a:chOff x="2426" y="3249"/>
            <a:chExt cx="2268" cy="68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2608" y="3249"/>
              <a:ext cx="499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470" y="3249"/>
              <a:ext cx="907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3334" y="3249"/>
              <a:ext cx="589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3061" y="3249"/>
              <a:ext cx="182" cy="680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3787" y="3249"/>
              <a:ext cx="363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16" y="3249"/>
              <a:ext cx="127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426" y="3884"/>
              <a:ext cx="226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19925" y="4868863"/>
            <a:ext cx="11525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sRNA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451725" y="5949950"/>
            <a:ext cx="16922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Target gene</a:t>
            </a:r>
          </a:p>
        </p:txBody>
      </p:sp>
    </p:spTree>
    <p:extLst>
      <p:ext uri="{BB962C8B-B14F-4D97-AF65-F5344CB8AC3E}">
        <p14:creationId xmlns="" xmlns:p14="http://schemas.microsoft.com/office/powerpoint/2010/main" val="15452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3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Analyzing hit combinations for each gene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1042988" y="18446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 dirty="0">
                <a:solidFill>
                  <a:srgbClr val="EAEAEA"/>
                </a:solidFill>
              </a:rPr>
              <a:t>Distance </a:t>
            </a:r>
            <a:r>
              <a:rPr lang="en-US" sz="3200" dirty="0" smtClean="0">
                <a:solidFill>
                  <a:srgbClr val="EAEAEA"/>
                </a:solidFill>
              </a:rPr>
              <a:t>penalty – penalize hit pairs that are distantly located  on the target gene.</a:t>
            </a:r>
            <a:endParaRPr lang="en-US" sz="3200" dirty="0">
              <a:solidFill>
                <a:srgbClr val="EAEAEA"/>
              </a:solidFill>
            </a:endParaRP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6948488" y="400496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sRNA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7956550" y="4725690"/>
            <a:ext cx="900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Target gene</a:t>
            </a:r>
          </a:p>
        </p:txBody>
      </p:sp>
      <p:sp>
        <p:nvSpPr>
          <p:cNvPr id="141331" name="Freeform 19"/>
          <p:cNvSpPr>
            <a:spLocks/>
          </p:cNvSpPr>
          <p:nvPr/>
        </p:nvSpPr>
        <p:spPr bwMode="auto">
          <a:xfrm>
            <a:off x="1331913" y="3573165"/>
            <a:ext cx="2005012" cy="1304925"/>
          </a:xfrm>
          <a:custGeom>
            <a:avLst/>
            <a:gdLst>
              <a:gd name="T0" fmla="*/ 0 w 726"/>
              <a:gd name="T1" fmla="*/ 39 h 417"/>
              <a:gd name="T2" fmla="*/ 112 w 726"/>
              <a:gd name="T3" fmla="*/ 27 h 417"/>
              <a:gd name="T4" fmla="*/ 238 w 726"/>
              <a:gd name="T5" fmla="*/ 39 h 417"/>
              <a:gd name="T6" fmla="*/ 250 w 726"/>
              <a:gd name="T7" fmla="*/ 77 h 417"/>
              <a:gd name="T8" fmla="*/ 263 w 726"/>
              <a:gd name="T9" fmla="*/ 302 h 417"/>
              <a:gd name="T10" fmla="*/ 225 w 726"/>
              <a:gd name="T11" fmla="*/ 402 h 417"/>
              <a:gd name="T12" fmla="*/ 338 w 726"/>
              <a:gd name="T13" fmla="*/ 390 h 417"/>
              <a:gd name="T14" fmla="*/ 313 w 726"/>
              <a:gd name="T15" fmla="*/ 315 h 417"/>
              <a:gd name="T16" fmla="*/ 450 w 726"/>
              <a:gd name="T17" fmla="*/ 52 h 417"/>
              <a:gd name="T18" fmla="*/ 500 w 726"/>
              <a:gd name="T19" fmla="*/ 315 h 417"/>
              <a:gd name="T20" fmla="*/ 463 w 726"/>
              <a:gd name="T21" fmla="*/ 340 h 417"/>
              <a:gd name="T22" fmla="*/ 513 w 726"/>
              <a:gd name="T23" fmla="*/ 390 h 417"/>
              <a:gd name="T24" fmla="*/ 551 w 726"/>
              <a:gd name="T25" fmla="*/ 377 h 417"/>
              <a:gd name="T26" fmla="*/ 538 w 726"/>
              <a:gd name="T27" fmla="*/ 340 h 417"/>
              <a:gd name="T28" fmla="*/ 551 w 726"/>
              <a:gd name="T29" fmla="*/ 64 h 417"/>
              <a:gd name="T30" fmla="*/ 726 w 726"/>
              <a:gd name="T31" fmla="*/ 39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6" h="417">
                <a:moveTo>
                  <a:pt x="0" y="39"/>
                </a:moveTo>
                <a:cubicBezTo>
                  <a:pt x="52" y="22"/>
                  <a:pt x="60" y="44"/>
                  <a:pt x="112" y="27"/>
                </a:cubicBezTo>
                <a:cubicBezTo>
                  <a:pt x="154" y="31"/>
                  <a:pt x="198" y="25"/>
                  <a:pt x="238" y="39"/>
                </a:cubicBezTo>
                <a:cubicBezTo>
                  <a:pt x="250" y="44"/>
                  <a:pt x="249" y="64"/>
                  <a:pt x="250" y="77"/>
                </a:cubicBezTo>
                <a:cubicBezTo>
                  <a:pt x="257" y="152"/>
                  <a:pt x="259" y="227"/>
                  <a:pt x="263" y="302"/>
                </a:cubicBezTo>
                <a:cubicBezTo>
                  <a:pt x="197" y="325"/>
                  <a:pt x="209" y="339"/>
                  <a:pt x="225" y="402"/>
                </a:cubicBezTo>
                <a:cubicBezTo>
                  <a:pt x="263" y="398"/>
                  <a:pt x="311" y="417"/>
                  <a:pt x="338" y="390"/>
                </a:cubicBezTo>
                <a:cubicBezTo>
                  <a:pt x="357" y="371"/>
                  <a:pt x="313" y="315"/>
                  <a:pt x="313" y="315"/>
                </a:cubicBezTo>
                <a:cubicBezTo>
                  <a:pt x="323" y="99"/>
                  <a:pt x="250" y="0"/>
                  <a:pt x="450" y="52"/>
                </a:cubicBezTo>
                <a:cubicBezTo>
                  <a:pt x="480" y="138"/>
                  <a:pt x="479" y="226"/>
                  <a:pt x="500" y="315"/>
                </a:cubicBezTo>
                <a:cubicBezTo>
                  <a:pt x="488" y="323"/>
                  <a:pt x="469" y="326"/>
                  <a:pt x="463" y="340"/>
                </a:cubicBezTo>
                <a:cubicBezTo>
                  <a:pt x="447" y="379"/>
                  <a:pt x="496" y="384"/>
                  <a:pt x="513" y="390"/>
                </a:cubicBezTo>
                <a:cubicBezTo>
                  <a:pt x="526" y="386"/>
                  <a:pt x="545" y="389"/>
                  <a:pt x="551" y="377"/>
                </a:cubicBezTo>
                <a:cubicBezTo>
                  <a:pt x="557" y="365"/>
                  <a:pt x="538" y="353"/>
                  <a:pt x="538" y="340"/>
                </a:cubicBezTo>
                <a:cubicBezTo>
                  <a:pt x="538" y="248"/>
                  <a:pt x="525" y="152"/>
                  <a:pt x="551" y="64"/>
                </a:cubicBezTo>
                <a:cubicBezTo>
                  <a:pt x="561" y="28"/>
                  <a:pt x="721" y="39"/>
                  <a:pt x="726" y="39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41332" name="Freeform 20"/>
          <p:cNvSpPr>
            <a:spLocks/>
          </p:cNvSpPr>
          <p:nvPr/>
        </p:nvSpPr>
        <p:spPr bwMode="auto">
          <a:xfrm>
            <a:off x="1258888" y="4941590"/>
            <a:ext cx="2109787" cy="1223962"/>
          </a:xfrm>
          <a:custGeom>
            <a:avLst/>
            <a:gdLst>
              <a:gd name="T0" fmla="*/ 0 w 739"/>
              <a:gd name="T1" fmla="*/ 455 h 455"/>
              <a:gd name="T2" fmla="*/ 188 w 739"/>
              <a:gd name="T3" fmla="*/ 405 h 455"/>
              <a:gd name="T4" fmla="*/ 250 w 739"/>
              <a:gd name="T5" fmla="*/ 255 h 455"/>
              <a:gd name="T6" fmla="*/ 238 w 739"/>
              <a:gd name="T7" fmla="*/ 217 h 455"/>
              <a:gd name="T8" fmla="*/ 250 w 739"/>
              <a:gd name="T9" fmla="*/ 180 h 455"/>
              <a:gd name="T10" fmla="*/ 225 w 739"/>
              <a:gd name="T11" fmla="*/ 142 h 455"/>
              <a:gd name="T12" fmla="*/ 225 w 739"/>
              <a:gd name="T13" fmla="*/ 55 h 455"/>
              <a:gd name="T14" fmla="*/ 301 w 739"/>
              <a:gd name="T15" fmla="*/ 67 h 455"/>
              <a:gd name="T16" fmla="*/ 338 w 739"/>
              <a:gd name="T17" fmla="*/ 80 h 455"/>
              <a:gd name="T18" fmla="*/ 313 w 739"/>
              <a:gd name="T19" fmla="*/ 192 h 455"/>
              <a:gd name="T20" fmla="*/ 338 w 739"/>
              <a:gd name="T21" fmla="*/ 268 h 455"/>
              <a:gd name="T22" fmla="*/ 351 w 739"/>
              <a:gd name="T23" fmla="*/ 368 h 455"/>
              <a:gd name="T24" fmla="*/ 388 w 739"/>
              <a:gd name="T25" fmla="*/ 380 h 455"/>
              <a:gd name="T26" fmla="*/ 526 w 739"/>
              <a:gd name="T27" fmla="*/ 318 h 455"/>
              <a:gd name="T28" fmla="*/ 513 w 739"/>
              <a:gd name="T29" fmla="*/ 180 h 455"/>
              <a:gd name="T30" fmla="*/ 526 w 739"/>
              <a:gd name="T31" fmla="*/ 142 h 455"/>
              <a:gd name="T32" fmla="*/ 488 w 739"/>
              <a:gd name="T33" fmla="*/ 67 h 455"/>
              <a:gd name="T34" fmla="*/ 501 w 739"/>
              <a:gd name="T35" fmla="*/ 30 h 455"/>
              <a:gd name="T36" fmla="*/ 626 w 739"/>
              <a:gd name="T37" fmla="*/ 42 h 455"/>
              <a:gd name="T38" fmla="*/ 614 w 739"/>
              <a:gd name="T39" fmla="*/ 130 h 455"/>
              <a:gd name="T40" fmla="*/ 564 w 739"/>
              <a:gd name="T41" fmla="*/ 142 h 455"/>
              <a:gd name="T42" fmla="*/ 576 w 739"/>
              <a:gd name="T43" fmla="*/ 180 h 455"/>
              <a:gd name="T44" fmla="*/ 689 w 739"/>
              <a:gd name="T45" fmla="*/ 380 h 455"/>
              <a:gd name="T46" fmla="*/ 739 w 739"/>
              <a:gd name="T47" fmla="*/ 38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9" h="455">
                <a:moveTo>
                  <a:pt x="0" y="455"/>
                </a:moveTo>
                <a:cubicBezTo>
                  <a:pt x="70" y="445"/>
                  <a:pt x="129" y="444"/>
                  <a:pt x="188" y="405"/>
                </a:cubicBezTo>
                <a:cubicBezTo>
                  <a:pt x="205" y="353"/>
                  <a:pt x="233" y="308"/>
                  <a:pt x="250" y="255"/>
                </a:cubicBezTo>
                <a:cubicBezTo>
                  <a:pt x="246" y="242"/>
                  <a:pt x="238" y="230"/>
                  <a:pt x="238" y="217"/>
                </a:cubicBezTo>
                <a:cubicBezTo>
                  <a:pt x="238" y="204"/>
                  <a:pt x="252" y="193"/>
                  <a:pt x="250" y="180"/>
                </a:cubicBezTo>
                <a:cubicBezTo>
                  <a:pt x="247" y="165"/>
                  <a:pt x="233" y="155"/>
                  <a:pt x="225" y="142"/>
                </a:cubicBezTo>
                <a:cubicBezTo>
                  <a:pt x="220" y="126"/>
                  <a:pt x="194" y="68"/>
                  <a:pt x="225" y="55"/>
                </a:cubicBezTo>
                <a:cubicBezTo>
                  <a:pt x="249" y="45"/>
                  <a:pt x="276" y="63"/>
                  <a:pt x="301" y="67"/>
                </a:cubicBezTo>
                <a:cubicBezTo>
                  <a:pt x="313" y="71"/>
                  <a:pt x="329" y="71"/>
                  <a:pt x="338" y="80"/>
                </a:cubicBezTo>
                <a:cubicBezTo>
                  <a:pt x="373" y="115"/>
                  <a:pt x="332" y="164"/>
                  <a:pt x="313" y="192"/>
                </a:cubicBezTo>
                <a:cubicBezTo>
                  <a:pt x="321" y="217"/>
                  <a:pt x="335" y="242"/>
                  <a:pt x="338" y="268"/>
                </a:cubicBezTo>
                <a:cubicBezTo>
                  <a:pt x="342" y="301"/>
                  <a:pt x="337" y="337"/>
                  <a:pt x="351" y="368"/>
                </a:cubicBezTo>
                <a:cubicBezTo>
                  <a:pt x="356" y="380"/>
                  <a:pt x="376" y="376"/>
                  <a:pt x="388" y="380"/>
                </a:cubicBezTo>
                <a:cubicBezTo>
                  <a:pt x="462" y="370"/>
                  <a:pt x="502" y="387"/>
                  <a:pt x="526" y="318"/>
                </a:cubicBezTo>
                <a:cubicBezTo>
                  <a:pt x="522" y="272"/>
                  <a:pt x="513" y="226"/>
                  <a:pt x="513" y="180"/>
                </a:cubicBezTo>
                <a:cubicBezTo>
                  <a:pt x="513" y="167"/>
                  <a:pt x="526" y="155"/>
                  <a:pt x="526" y="142"/>
                </a:cubicBezTo>
                <a:cubicBezTo>
                  <a:pt x="526" y="118"/>
                  <a:pt x="499" y="84"/>
                  <a:pt x="488" y="67"/>
                </a:cubicBezTo>
                <a:cubicBezTo>
                  <a:pt x="492" y="55"/>
                  <a:pt x="492" y="39"/>
                  <a:pt x="501" y="30"/>
                </a:cubicBezTo>
                <a:cubicBezTo>
                  <a:pt x="531" y="0"/>
                  <a:pt x="595" y="34"/>
                  <a:pt x="626" y="42"/>
                </a:cubicBezTo>
                <a:cubicBezTo>
                  <a:pt x="622" y="71"/>
                  <a:pt x="630" y="105"/>
                  <a:pt x="614" y="130"/>
                </a:cubicBezTo>
                <a:cubicBezTo>
                  <a:pt x="605" y="145"/>
                  <a:pt x="574" y="128"/>
                  <a:pt x="564" y="142"/>
                </a:cubicBezTo>
                <a:cubicBezTo>
                  <a:pt x="556" y="153"/>
                  <a:pt x="573" y="167"/>
                  <a:pt x="576" y="180"/>
                </a:cubicBezTo>
                <a:cubicBezTo>
                  <a:pt x="589" y="238"/>
                  <a:pt x="594" y="380"/>
                  <a:pt x="689" y="380"/>
                </a:cubicBezTo>
                <a:cubicBezTo>
                  <a:pt x="706" y="380"/>
                  <a:pt x="722" y="380"/>
                  <a:pt x="739" y="380"/>
                </a:cubicBezTo>
              </a:path>
            </a:pathLst>
          </a:custGeom>
          <a:noFill/>
          <a:ln w="5715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41335" name="Freeform 23"/>
          <p:cNvSpPr>
            <a:spLocks/>
          </p:cNvSpPr>
          <p:nvPr/>
        </p:nvSpPr>
        <p:spPr bwMode="auto">
          <a:xfrm>
            <a:off x="4787900" y="4581227"/>
            <a:ext cx="3313113" cy="2016125"/>
          </a:xfrm>
          <a:custGeom>
            <a:avLst/>
            <a:gdLst>
              <a:gd name="T0" fmla="*/ 0 w 1393"/>
              <a:gd name="T1" fmla="*/ 511 h 635"/>
              <a:gd name="T2" fmla="*/ 38 w 1393"/>
              <a:gd name="T3" fmla="*/ 173 h 635"/>
              <a:gd name="T4" fmla="*/ 126 w 1393"/>
              <a:gd name="T5" fmla="*/ 35 h 635"/>
              <a:gd name="T6" fmla="*/ 201 w 1393"/>
              <a:gd name="T7" fmla="*/ 136 h 635"/>
              <a:gd name="T8" fmla="*/ 163 w 1393"/>
              <a:gd name="T9" fmla="*/ 148 h 635"/>
              <a:gd name="T10" fmla="*/ 113 w 1393"/>
              <a:gd name="T11" fmla="*/ 173 h 635"/>
              <a:gd name="T12" fmla="*/ 138 w 1393"/>
              <a:gd name="T13" fmla="*/ 298 h 635"/>
              <a:gd name="T14" fmla="*/ 163 w 1393"/>
              <a:gd name="T15" fmla="*/ 511 h 635"/>
              <a:gd name="T16" fmla="*/ 238 w 1393"/>
              <a:gd name="T17" fmla="*/ 361 h 635"/>
              <a:gd name="T18" fmla="*/ 238 w 1393"/>
              <a:gd name="T19" fmla="*/ 261 h 635"/>
              <a:gd name="T20" fmla="*/ 326 w 1393"/>
              <a:gd name="T21" fmla="*/ 273 h 635"/>
              <a:gd name="T22" fmla="*/ 326 w 1393"/>
              <a:gd name="T23" fmla="*/ 386 h 635"/>
              <a:gd name="T24" fmla="*/ 314 w 1393"/>
              <a:gd name="T25" fmla="*/ 486 h 635"/>
              <a:gd name="T26" fmla="*/ 288 w 1393"/>
              <a:gd name="T27" fmla="*/ 561 h 635"/>
              <a:gd name="T28" fmla="*/ 326 w 1393"/>
              <a:gd name="T29" fmla="*/ 574 h 635"/>
              <a:gd name="T30" fmla="*/ 364 w 1393"/>
              <a:gd name="T31" fmla="*/ 599 h 635"/>
              <a:gd name="T32" fmla="*/ 414 w 1393"/>
              <a:gd name="T33" fmla="*/ 586 h 635"/>
              <a:gd name="T34" fmla="*/ 439 w 1393"/>
              <a:gd name="T35" fmla="*/ 549 h 635"/>
              <a:gd name="T36" fmla="*/ 476 w 1393"/>
              <a:gd name="T37" fmla="*/ 524 h 635"/>
              <a:gd name="T38" fmla="*/ 526 w 1393"/>
              <a:gd name="T39" fmla="*/ 461 h 635"/>
              <a:gd name="T40" fmla="*/ 614 w 1393"/>
              <a:gd name="T41" fmla="*/ 386 h 635"/>
              <a:gd name="T42" fmla="*/ 652 w 1393"/>
              <a:gd name="T43" fmla="*/ 461 h 635"/>
              <a:gd name="T44" fmla="*/ 614 w 1393"/>
              <a:gd name="T45" fmla="*/ 486 h 635"/>
              <a:gd name="T46" fmla="*/ 576 w 1393"/>
              <a:gd name="T47" fmla="*/ 549 h 635"/>
              <a:gd name="T48" fmla="*/ 564 w 1393"/>
              <a:gd name="T49" fmla="*/ 586 h 635"/>
              <a:gd name="T50" fmla="*/ 539 w 1393"/>
              <a:gd name="T51" fmla="*/ 624 h 635"/>
              <a:gd name="T52" fmla="*/ 614 w 1393"/>
              <a:gd name="T53" fmla="*/ 611 h 635"/>
              <a:gd name="T54" fmla="*/ 739 w 1393"/>
              <a:gd name="T55" fmla="*/ 574 h 635"/>
              <a:gd name="T56" fmla="*/ 814 w 1393"/>
              <a:gd name="T57" fmla="*/ 549 h 635"/>
              <a:gd name="T58" fmla="*/ 827 w 1393"/>
              <a:gd name="T59" fmla="*/ 436 h 635"/>
              <a:gd name="T60" fmla="*/ 789 w 1393"/>
              <a:gd name="T61" fmla="*/ 424 h 635"/>
              <a:gd name="T62" fmla="*/ 802 w 1393"/>
              <a:gd name="T63" fmla="*/ 323 h 635"/>
              <a:gd name="T64" fmla="*/ 864 w 1393"/>
              <a:gd name="T65" fmla="*/ 424 h 635"/>
              <a:gd name="T66" fmla="*/ 890 w 1393"/>
              <a:gd name="T67" fmla="*/ 499 h 635"/>
              <a:gd name="T68" fmla="*/ 902 w 1393"/>
              <a:gd name="T69" fmla="*/ 536 h 635"/>
              <a:gd name="T70" fmla="*/ 952 w 1393"/>
              <a:gd name="T71" fmla="*/ 524 h 635"/>
              <a:gd name="T72" fmla="*/ 965 w 1393"/>
              <a:gd name="T73" fmla="*/ 486 h 635"/>
              <a:gd name="T74" fmla="*/ 990 w 1393"/>
              <a:gd name="T75" fmla="*/ 449 h 635"/>
              <a:gd name="T76" fmla="*/ 940 w 1393"/>
              <a:gd name="T77" fmla="*/ 374 h 635"/>
              <a:gd name="T78" fmla="*/ 927 w 1393"/>
              <a:gd name="T79" fmla="*/ 323 h 635"/>
              <a:gd name="T80" fmla="*/ 890 w 1393"/>
              <a:gd name="T81" fmla="*/ 298 h 635"/>
              <a:gd name="T82" fmla="*/ 977 w 1393"/>
              <a:gd name="T83" fmla="*/ 236 h 635"/>
              <a:gd name="T84" fmla="*/ 990 w 1393"/>
              <a:gd name="T85" fmla="*/ 273 h 635"/>
              <a:gd name="T86" fmla="*/ 977 w 1393"/>
              <a:gd name="T87" fmla="*/ 311 h 635"/>
              <a:gd name="T88" fmla="*/ 1015 w 1393"/>
              <a:gd name="T89" fmla="*/ 336 h 635"/>
              <a:gd name="T90" fmla="*/ 1115 w 1393"/>
              <a:gd name="T91" fmla="*/ 386 h 635"/>
              <a:gd name="T92" fmla="*/ 1077 w 1393"/>
              <a:gd name="T93" fmla="*/ 261 h 635"/>
              <a:gd name="T94" fmla="*/ 1002 w 1393"/>
              <a:gd name="T95" fmla="*/ 123 h 635"/>
              <a:gd name="T96" fmla="*/ 977 w 1393"/>
              <a:gd name="T97" fmla="*/ 86 h 635"/>
              <a:gd name="T98" fmla="*/ 1077 w 1393"/>
              <a:gd name="T99" fmla="*/ 61 h 635"/>
              <a:gd name="T100" fmla="*/ 1140 w 1393"/>
              <a:gd name="T101" fmla="*/ 173 h 635"/>
              <a:gd name="T102" fmla="*/ 1190 w 1393"/>
              <a:gd name="T103" fmla="*/ 223 h 635"/>
              <a:gd name="T104" fmla="*/ 1203 w 1393"/>
              <a:gd name="T105" fmla="*/ 261 h 635"/>
              <a:gd name="T106" fmla="*/ 1228 w 1393"/>
              <a:gd name="T107" fmla="*/ 298 h 635"/>
              <a:gd name="T108" fmla="*/ 1315 w 1393"/>
              <a:gd name="T109" fmla="*/ 336 h 635"/>
              <a:gd name="T110" fmla="*/ 1365 w 1393"/>
              <a:gd name="T111" fmla="*/ 261 h 635"/>
              <a:gd name="T112" fmla="*/ 1390 w 1393"/>
              <a:gd name="T113" fmla="*/ 22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93" h="635">
                <a:moveTo>
                  <a:pt x="0" y="511"/>
                </a:moveTo>
                <a:cubicBezTo>
                  <a:pt x="38" y="402"/>
                  <a:pt x="3" y="283"/>
                  <a:pt x="38" y="173"/>
                </a:cubicBezTo>
                <a:cubicBezTo>
                  <a:pt x="49" y="57"/>
                  <a:pt x="16" y="0"/>
                  <a:pt x="126" y="35"/>
                </a:cubicBezTo>
                <a:cubicBezTo>
                  <a:pt x="197" y="108"/>
                  <a:pt x="178" y="70"/>
                  <a:pt x="201" y="136"/>
                </a:cubicBezTo>
                <a:cubicBezTo>
                  <a:pt x="188" y="140"/>
                  <a:pt x="176" y="148"/>
                  <a:pt x="163" y="148"/>
                </a:cubicBezTo>
                <a:cubicBezTo>
                  <a:pt x="108" y="148"/>
                  <a:pt x="136" y="108"/>
                  <a:pt x="113" y="173"/>
                </a:cubicBezTo>
                <a:cubicBezTo>
                  <a:pt x="128" y="233"/>
                  <a:pt x="129" y="228"/>
                  <a:pt x="138" y="298"/>
                </a:cubicBezTo>
                <a:cubicBezTo>
                  <a:pt x="147" y="369"/>
                  <a:pt x="163" y="511"/>
                  <a:pt x="163" y="511"/>
                </a:cubicBezTo>
                <a:cubicBezTo>
                  <a:pt x="226" y="469"/>
                  <a:pt x="222" y="427"/>
                  <a:pt x="238" y="361"/>
                </a:cubicBezTo>
                <a:cubicBezTo>
                  <a:pt x="231" y="340"/>
                  <a:pt x="205" y="278"/>
                  <a:pt x="238" y="261"/>
                </a:cubicBezTo>
                <a:cubicBezTo>
                  <a:pt x="264" y="248"/>
                  <a:pt x="297" y="269"/>
                  <a:pt x="326" y="273"/>
                </a:cubicBezTo>
                <a:cubicBezTo>
                  <a:pt x="363" y="329"/>
                  <a:pt x="347" y="326"/>
                  <a:pt x="326" y="386"/>
                </a:cubicBezTo>
                <a:cubicBezTo>
                  <a:pt x="322" y="419"/>
                  <a:pt x="321" y="453"/>
                  <a:pt x="314" y="486"/>
                </a:cubicBezTo>
                <a:cubicBezTo>
                  <a:pt x="308" y="512"/>
                  <a:pt x="288" y="561"/>
                  <a:pt x="288" y="561"/>
                </a:cubicBezTo>
                <a:cubicBezTo>
                  <a:pt x="301" y="565"/>
                  <a:pt x="314" y="568"/>
                  <a:pt x="326" y="574"/>
                </a:cubicBezTo>
                <a:cubicBezTo>
                  <a:pt x="340" y="581"/>
                  <a:pt x="349" y="597"/>
                  <a:pt x="364" y="599"/>
                </a:cubicBezTo>
                <a:cubicBezTo>
                  <a:pt x="381" y="601"/>
                  <a:pt x="397" y="590"/>
                  <a:pt x="414" y="586"/>
                </a:cubicBezTo>
                <a:cubicBezTo>
                  <a:pt x="422" y="574"/>
                  <a:pt x="428" y="560"/>
                  <a:pt x="439" y="549"/>
                </a:cubicBezTo>
                <a:cubicBezTo>
                  <a:pt x="450" y="538"/>
                  <a:pt x="467" y="536"/>
                  <a:pt x="476" y="524"/>
                </a:cubicBezTo>
                <a:cubicBezTo>
                  <a:pt x="545" y="438"/>
                  <a:pt x="422" y="532"/>
                  <a:pt x="526" y="461"/>
                </a:cubicBezTo>
                <a:cubicBezTo>
                  <a:pt x="541" y="377"/>
                  <a:pt x="529" y="359"/>
                  <a:pt x="614" y="386"/>
                </a:cubicBezTo>
                <a:cubicBezTo>
                  <a:pt x="618" y="393"/>
                  <a:pt x="658" y="446"/>
                  <a:pt x="652" y="461"/>
                </a:cubicBezTo>
                <a:cubicBezTo>
                  <a:pt x="646" y="475"/>
                  <a:pt x="627" y="478"/>
                  <a:pt x="614" y="486"/>
                </a:cubicBezTo>
                <a:cubicBezTo>
                  <a:pt x="581" y="590"/>
                  <a:pt x="627" y="466"/>
                  <a:pt x="576" y="549"/>
                </a:cubicBezTo>
                <a:cubicBezTo>
                  <a:pt x="569" y="560"/>
                  <a:pt x="570" y="574"/>
                  <a:pt x="564" y="586"/>
                </a:cubicBezTo>
                <a:cubicBezTo>
                  <a:pt x="557" y="600"/>
                  <a:pt x="525" y="617"/>
                  <a:pt x="539" y="624"/>
                </a:cubicBezTo>
                <a:cubicBezTo>
                  <a:pt x="562" y="635"/>
                  <a:pt x="589" y="616"/>
                  <a:pt x="614" y="611"/>
                </a:cubicBezTo>
                <a:cubicBezTo>
                  <a:pt x="655" y="602"/>
                  <a:pt x="699" y="586"/>
                  <a:pt x="739" y="574"/>
                </a:cubicBezTo>
                <a:cubicBezTo>
                  <a:pt x="764" y="567"/>
                  <a:pt x="814" y="549"/>
                  <a:pt x="814" y="549"/>
                </a:cubicBezTo>
                <a:cubicBezTo>
                  <a:pt x="835" y="488"/>
                  <a:pt x="806" y="497"/>
                  <a:pt x="827" y="436"/>
                </a:cubicBezTo>
                <a:cubicBezTo>
                  <a:pt x="814" y="432"/>
                  <a:pt x="799" y="432"/>
                  <a:pt x="789" y="424"/>
                </a:cubicBezTo>
                <a:cubicBezTo>
                  <a:pt x="742" y="387"/>
                  <a:pt x="772" y="354"/>
                  <a:pt x="802" y="323"/>
                </a:cubicBezTo>
                <a:cubicBezTo>
                  <a:pt x="887" y="345"/>
                  <a:pt x="839" y="316"/>
                  <a:pt x="864" y="424"/>
                </a:cubicBezTo>
                <a:cubicBezTo>
                  <a:pt x="870" y="450"/>
                  <a:pt x="881" y="474"/>
                  <a:pt x="890" y="499"/>
                </a:cubicBezTo>
                <a:cubicBezTo>
                  <a:pt x="894" y="511"/>
                  <a:pt x="902" y="536"/>
                  <a:pt x="902" y="536"/>
                </a:cubicBezTo>
                <a:cubicBezTo>
                  <a:pt x="919" y="532"/>
                  <a:pt x="939" y="535"/>
                  <a:pt x="952" y="524"/>
                </a:cubicBezTo>
                <a:cubicBezTo>
                  <a:pt x="962" y="516"/>
                  <a:pt x="959" y="498"/>
                  <a:pt x="965" y="486"/>
                </a:cubicBezTo>
                <a:cubicBezTo>
                  <a:pt x="972" y="473"/>
                  <a:pt x="982" y="461"/>
                  <a:pt x="990" y="449"/>
                </a:cubicBezTo>
                <a:cubicBezTo>
                  <a:pt x="973" y="424"/>
                  <a:pt x="947" y="403"/>
                  <a:pt x="940" y="374"/>
                </a:cubicBezTo>
                <a:cubicBezTo>
                  <a:pt x="936" y="357"/>
                  <a:pt x="937" y="338"/>
                  <a:pt x="927" y="323"/>
                </a:cubicBezTo>
                <a:cubicBezTo>
                  <a:pt x="919" y="311"/>
                  <a:pt x="902" y="306"/>
                  <a:pt x="890" y="298"/>
                </a:cubicBezTo>
                <a:cubicBezTo>
                  <a:pt x="922" y="203"/>
                  <a:pt x="889" y="218"/>
                  <a:pt x="977" y="236"/>
                </a:cubicBezTo>
                <a:cubicBezTo>
                  <a:pt x="981" y="248"/>
                  <a:pt x="990" y="260"/>
                  <a:pt x="990" y="273"/>
                </a:cubicBezTo>
                <a:cubicBezTo>
                  <a:pt x="990" y="286"/>
                  <a:pt x="972" y="299"/>
                  <a:pt x="977" y="311"/>
                </a:cubicBezTo>
                <a:cubicBezTo>
                  <a:pt x="983" y="325"/>
                  <a:pt x="1002" y="328"/>
                  <a:pt x="1015" y="336"/>
                </a:cubicBezTo>
                <a:cubicBezTo>
                  <a:pt x="1049" y="388"/>
                  <a:pt x="1052" y="408"/>
                  <a:pt x="1115" y="386"/>
                </a:cubicBezTo>
                <a:cubicBezTo>
                  <a:pt x="1087" y="227"/>
                  <a:pt x="1122" y="382"/>
                  <a:pt x="1077" y="261"/>
                </a:cubicBezTo>
                <a:cubicBezTo>
                  <a:pt x="1051" y="191"/>
                  <a:pt x="1080" y="150"/>
                  <a:pt x="1002" y="123"/>
                </a:cubicBezTo>
                <a:cubicBezTo>
                  <a:pt x="994" y="111"/>
                  <a:pt x="977" y="101"/>
                  <a:pt x="977" y="86"/>
                </a:cubicBezTo>
                <a:cubicBezTo>
                  <a:pt x="977" y="20"/>
                  <a:pt x="1052" y="57"/>
                  <a:pt x="1077" y="61"/>
                </a:cubicBezTo>
                <a:cubicBezTo>
                  <a:pt x="1097" y="118"/>
                  <a:pt x="1094" y="128"/>
                  <a:pt x="1140" y="173"/>
                </a:cubicBezTo>
                <a:cubicBezTo>
                  <a:pt x="1171" y="272"/>
                  <a:pt x="1124" y="158"/>
                  <a:pt x="1190" y="223"/>
                </a:cubicBezTo>
                <a:cubicBezTo>
                  <a:pt x="1200" y="232"/>
                  <a:pt x="1197" y="249"/>
                  <a:pt x="1203" y="261"/>
                </a:cubicBezTo>
                <a:cubicBezTo>
                  <a:pt x="1210" y="274"/>
                  <a:pt x="1220" y="286"/>
                  <a:pt x="1228" y="298"/>
                </a:cubicBezTo>
                <a:cubicBezTo>
                  <a:pt x="1247" y="358"/>
                  <a:pt x="1258" y="356"/>
                  <a:pt x="1315" y="336"/>
                </a:cubicBezTo>
                <a:cubicBezTo>
                  <a:pt x="1332" y="311"/>
                  <a:pt x="1348" y="286"/>
                  <a:pt x="1365" y="261"/>
                </a:cubicBezTo>
                <a:cubicBezTo>
                  <a:pt x="1393" y="219"/>
                  <a:pt x="1361" y="223"/>
                  <a:pt x="1390" y="223"/>
                </a:cubicBezTo>
              </a:path>
            </a:pathLst>
          </a:custGeom>
          <a:noFill/>
          <a:ln w="5715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41336" name="Freeform 24"/>
          <p:cNvSpPr>
            <a:spLocks/>
          </p:cNvSpPr>
          <p:nvPr/>
        </p:nvSpPr>
        <p:spPr bwMode="auto">
          <a:xfrm>
            <a:off x="4932363" y="3573165"/>
            <a:ext cx="2087562" cy="1189037"/>
          </a:xfrm>
          <a:custGeom>
            <a:avLst/>
            <a:gdLst>
              <a:gd name="T0" fmla="*/ 0 w 915"/>
              <a:gd name="T1" fmla="*/ 61 h 431"/>
              <a:gd name="T2" fmla="*/ 300 w 915"/>
              <a:gd name="T3" fmla="*/ 73 h 431"/>
              <a:gd name="T4" fmla="*/ 250 w 915"/>
              <a:gd name="T5" fmla="*/ 148 h 431"/>
              <a:gd name="T6" fmla="*/ 225 w 915"/>
              <a:gd name="T7" fmla="*/ 186 h 431"/>
              <a:gd name="T8" fmla="*/ 150 w 915"/>
              <a:gd name="T9" fmla="*/ 286 h 431"/>
              <a:gd name="T10" fmla="*/ 138 w 915"/>
              <a:gd name="T11" fmla="*/ 374 h 431"/>
              <a:gd name="T12" fmla="*/ 213 w 915"/>
              <a:gd name="T13" fmla="*/ 399 h 431"/>
              <a:gd name="T14" fmla="*/ 250 w 915"/>
              <a:gd name="T15" fmla="*/ 386 h 431"/>
              <a:gd name="T16" fmla="*/ 275 w 915"/>
              <a:gd name="T17" fmla="*/ 298 h 431"/>
              <a:gd name="T18" fmla="*/ 376 w 915"/>
              <a:gd name="T19" fmla="*/ 161 h 431"/>
              <a:gd name="T20" fmla="*/ 563 w 915"/>
              <a:gd name="T21" fmla="*/ 61 h 431"/>
              <a:gd name="T22" fmla="*/ 664 w 915"/>
              <a:gd name="T23" fmla="*/ 148 h 431"/>
              <a:gd name="T24" fmla="*/ 689 w 915"/>
              <a:gd name="T25" fmla="*/ 186 h 431"/>
              <a:gd name="T26" fmla="*/ 726 w 915"/>
              <a:gd name="T27" fmla="*/ 223 h 431"/>
              <a:gd name="T28" fmla="*/ 776 w 915"/>
              <a:gd name="T29" fmla="*/ 286 h 431"/>
              <a:gd name="T30" fmla="*/ 751 w 915"/>
              <a:gd name="T31" fmla="*/ 411 h 431"/>
              <a:gd name="T32" fmla="*/ 839 w 915"/>
              <a:gd name="T33" fmla="*/ 399 h 431"/>
              <a:gd name="T34" fmla="*/ 876 w 915"/>
              <a:gd name="T35" fmla="*/ 286 h 431"/>
              <a:gd name="T36" fmla="*/ 839 w 915"/>
              <a:gd name="T37" fmla="*/ 273 h 431"/>
              <a:gd name="T38" fmla="*/ 801 w 915"/>
              <a:gd name="T39" fmla="*/ 161 h 431"/>
              <a:gd name="T40" fmla="*/ 751 w 915"/>
              <a:gd name="T41" fmla="*/ 86 h 431"/>
              <a:gd name="T42" fmla="*/ 889 w 915"/>
              <a:gd name="T43" fmla="*/ 4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5" h="431">
                <a:moveTo>
                  <a:pt x="0" y="61"/>
                </a:moveTo>
                <a:cubicBezTo>
                  <a:pt x="70" y="37"/>
                  <a:pt x="264" y="71"/>
                  <a:pt x="300" y="73"/>
                </a:cubicBezTo>
                <a:cubicBezTo>
                  <a:pt x="283" y="98"/>
                  <a:pt x="267" y="123"/>
                  <a:pt x="250" y="148"/>
                </a:cubicBezTo>
                <a:cubicBezTo>
                  <a:pt x="242" y="161"/>
                  <a:pt x="225" y="186"/>
                  <a:pt x="225" y="186"/>
                </a:cubicBezTo>
                <a:cubicBezTo>
                  <a:pt x="209" y="236"/>
                  <a:pt x="194" y="257"/>
                  <a:pt x="150" y="286"/>
                </a:cubicBezTo>
                <a:cubicBezTo>
                  <a:pt x="134" y="310"/>
                  <a:pt x="100" y="341"/>
                  <a:pt x="138" y="374"/>
                </a:cubicBezTo>
                <a:cubicBezTo>
                  <a:pt x="158" y="391"/>
                  <a:pt x="213" y="399"/>
                  <a:pt x="213" y="399"/>
                </a:cubicBezTo>
                <a:cubicBezTo>
                  <a:pt x="225" y="395"/>
                  <a:pt x="242" y="396"/>
                  <a:pt x="250" y="386"/>
                </a:cubicBezTo>
                <a:cubicBezTo>
                  <a:pt x="269" y="362"/>
                  <a:pt x="260" y="325"/>
                  <a:pt x="275" y="298"/>
                </a:cubicBezTo>
                <a:cubicBezTo>
                  <a:pt x="302" y="249"/>
                  <a:pt x="335" y="200"/>
                  <a:pt x="376" y="161"/>
                </a:cubicBezTo>
                <a:cubicBezTo>
                  <a:pt x="404" y="73"/>
                  <a:pt x="486" y="86"/>
                  <a:pt x="563" y="61"/>
                </a:cubicBezTo>
                <a:cubicBezTo>
                  <a:pt x="604" y="88"/>
                  <a:pt x="623" y="121"/>
                  <a:pt x="664" y="148"/>
                </a:cubicBezTo>
                <a:cubicBezTo>
                  <a:pt x="672" y="161"/>
                  <a:pt x="679" y="174"/>
                  <a:pt x="689" y="186"/>
                </a:cubicBezTo>
                <a:cubicBezTo>
                  <a:pt x="700" y="199"/>
                  <a:pt x="716" y="208"/>
                  <a:pt x="726" y="223"/>
                </a:cubicBezTo>
                <a:cubicBezTo>
                  <a:pt x="775" y="296"/>
                  <a:pt x="694" y="230"/>
                  <a:pt x="776" y="286"/>
                </a:cubicBezTo>
                <a:cubicBezTo>
                  <a:pt x="740" y="310"/>
                  <a:pt x="671" y="341"/>
                  <a:pt x="751" y="411"/>
                </a:cubicBezTo>
                <a:cubicBezTo>
                  <a:pt x="773" y="431"/>
                  <a:pt x="810" y="403"/>
                  <a:pt x="839" y="399"/>
                </a:cubicBezTo>
                <a:cubicBezTo>
                  <a:pt x="875" y="374"/>
                  <a:pt x="915" y="335"/>
                  <a:pt x="876" y="286"/>
                </a:cubicBezTo>
                <a:cubicBezTo>
                  <a:pt x="868" y="276"/>
                  <a:pt x="851" y="277"/>
                  <a:pt x="839" y="273"/>
                </a:cubicBezTo>
                <a:cubicBezTo>
                  <a:pt x="827" y="238"/>
                  <a:pt x="819" y="193"/>
                  <a:pt x="801" y="161"/>
                </a:cubicBezTo>
                <a:cubicBezTo>
                  <a:pt x="786" y="135"/>
                  <a:pt x="751" y="86"/>
                  <a:pt x="751" y="86"/>
                </a:cubicBezTo>
                <a:cubicBezTo>
                  <a:pt x="724" y="0"/>
                  <a:pt x="726" y="48"/>
                  <a:pt x="889" y="48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3132138" y="400496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sRNA</a:t>
            </a:r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3276600" y="5013027"/>
            <a:ext cx="900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Target gene</a:t>
            </a:r>
          </a:p>
        </p:txBody>
      </p:sp>
    </p:spTree>
    <p:extLst>
      <p:ext uri="{BB962C8B-B14F-4D97-AF65-F5344CB8AC3E}">
        <p14:creationId xmlns="" xmlns:p14="http://schemas.microsoft.com/office/powerpoint/2010/main" val="1117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7834" y="2276872"/>
            <a:ext cx="7772400" cy="1524000"/>
          </a:xfrm>
        </p:spPr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Predicting </a:t>
            </a:r>
            <a:r>
              <a:rPr lang="en-US" sz="4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sRNA</a:t>
            </a: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targets</a:t>
            </a:r>
            <a:b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en-US" sz="48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E.Coli</a:t>
            </a:r>
            <a:endParaRPr lang="en-US" sz="4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6010" y="3789040"/>
            <a:ext cx="6055568" cy="864096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Dvir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Netanely &amp;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Gordon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140850" y="5533194"/>
            <a:ext cx="7304856" cy="10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Supervised by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Ruti</a:t>
            </a:r>
            <a:r>
              <a:rPr lang="en-US" sz="28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Hershberg</a:t>
            </a:r>
            <a:r>
              <a:rPr lang="en-US" sz="28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Prof</a:t>
            </a:r>
            <a:r>
              <a:rPr lang="en-US" sz="28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Hanah</a:t>
            </a:r>
            <a:r>
              <a:rPr lang="en-US" sz="28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Margalit</a:t>
            </a:r>
            <a:endParaRPr lang="en-US" sz="2800" dirty="0" smtClean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32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290" y="5009974"/>
            <a:ext cx="60981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CS-LS Joint </a:t>
            </a:r>
            <a:r>
              <a:rPr lang="en-US" sz="2800" dirty="0">
                <a:solidFill>
                  <a:srgbClr val="FFFFFF"/>
                </a:solidFill>
              </a:rPr>
              <a:t>Program - Final </a:t>
            </a:r>
            <a:r>
              <a:rPr lang="en-US" sz="2800" dirty="0" smtClean="0">
                <a:solidFill>
                  <a:srgbClr val="FFFFFF"/>
                </a:solidFill>
              </a:rPr>
              <a:t>Project</a:t>
            </a:r>
            <a:endParaRPr lang="he-IL" sz="2800" dirty="0">
              <a:solidFill>
                <a:srgbClr val="FFFFFF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584176" cy="1729393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916440" y="711860"/>
            <a:ext cx="711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Hebrew University of Jerusalem</a:t>
            </a:r>
            <a:endParaRPr lang="he-IL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8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3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Analyzing hit combinations for each gene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042988" y="18446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>
                <a:solidFill>
                  <a:srgbClr val="EAEAEA"/>
                </a:solidFill>
              </a:rPr>
              <a:t>Ratio coefficient</a:t>
            </a:r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 flipH="1">
            <a:off x="5580063" y="2637359"/>
            <a:ext cx="287337" cy="863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43" name="Line 27"/>
          <p:cNvSpPr>
            <a:spLocks noChangeShapeType="1"/>
          </p:cNvSpPr>
          <p:nvPr/>
        </p:nvSpPr>
        <p:spPr bwMode="auto">
          <a:xfrm flipH="1">
            <a:off x="6013450" y="2637359"/>
            <a:ext cx="287338" cy="863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48" name="Line 32"/>
          <p:cNvSpPr>
            <a:spLocks noChangeShapeType="1"/>
          </p:cNvSpPr>
          <p:nvPr/>
        </p:nvSpPr>
        <p:spPr bwMode="auto">
          <a:xfrm flipH="1">
            <a:off x="5868988" y="2492896"/>
            <a:ext cx="504825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49" name="Line 33"/>
          <p:cNvSpPr>
            <a:spLocks noChangeShapeType="1"/>
          </p:cNvSpPr>
          <p:nvPr/>
        </p:nvSpPr>
        <p:spPr bwMode="auto">
          <a:xfrm flipH="1">
            <a:off x="5508625" y="3645421"/>
            <a:ext cx="504825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 flipH="1">
            <a:off x="1474788" y="2637359"/>
            <a:ext cx="1081087" cy="8651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3" name="Line 37"/>
          <p:cNvSpPr>
            <a:spLocks noChangeShapeType="1"/>
          </p:cNvSpPr>
          <p:nvPr/>
        </p:nvSpPr>
        <p:spPr bwMode="auto">
          <a:xfrm>
            <a:off x="2843213" y="2637359"/>
            <a:ext cx="1728787" cy="8651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4" name="Line 38"/>
          <p:cNvSpPr>
            <a:spLocks noChangeShapeType="1"/>
          </p:cNvSpPr>
          <p:nvPr/>
        </p:nvSpPr>
        <p:spPr bwMode="auto">
          <a:xfrm flipH="1">
            <a:off x="2555875" y="2494484"/>
            <a:ext cx="287338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5" name="Line 39"/>
          <p:cNvSpPr>
            <a:spLocks noChangeShapeType="1"/>
          </p:cNvSpPr>
          <p:nvPr/>
        </p:nvSpPr>
        <p:spPr bwMode="auto">
          <a:xfrm flipH="1" flipV="1">
            <a:off x="1474788" y="3645421"/>
            <a:ext cx="3168650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5148263" y="2637359"/>
            <a:ext cx="23050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>
            <a:off x="5005388" y="3500959"/>
            <a:ext cx="3275012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0" name="Line 34"/>
          <p:cNvSpPr>
            <a:spLocks noChangeShapeType="1"/>
          </p:cNvSpPr>
          <p:nvPr/>
        </p:nvSpPr>
        <p:spPr bwMode="auto">
          <a:xfrm>
            <a:off x="1690688" y="2637359"/>
            <a:ext cx="23050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1" name="Line 35"/>
          <p:cNvSpPr>
            <a:spLocks noChangeShapeType="1"/>
          </p:cNvSpPr>
          <p:nvPr/>
        </p:nvSpPr>
        <p:spPr bwMode="auto">
          <a:xfrm>
            <a:off x="971550" y="3500959"/>
            <a:ext cx="38512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38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37256" name="Text Box 40"/>
          <p:cNvSpPr txBox="1">
            <a:spLocks noChangeArrowheads="1"/>
          </p:cNvSpPr>
          <p:nvPr/>
        </p:nvSpPr>
        <p:spPr bwMode="auto">
          <a:xfrm>
            <a:off x="7596188" y="2492896"/>
            <a:ext cx="72072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sRNA</a:t>
            </a:r>
          </a:p>
        </p:txBody>
      </p: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8243888" y="3716338"/>
            <a:ext cx="900112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Target gene</a:t>
            </a:r>
          </a:p>
        </p:txBody>
      </p:sp>
      <p:pic>
        <p:nvPicPr>
          <p:cNvPr id="137258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6448"/>
            <a:ext cx="7057404" cy="2946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73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3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Analyzing hit combinations for each gene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042988" y="18446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 dirty="0" smtClean="0">
                <a:solidFill>
                  <a:srgbClr val="EAEAEA"/>
                </a:solidFill>
              </a:rPr>
              <a:t>Cover Bonus – Gives bonus to hit pairs that encapsulates the translation critical region of the Shine-</a:t>
            </a:r>
            <a:r>
              <a:rPr lang="en-US" sz="3200" dirty="0" err="1" smtClean="0">
                <a:solidFill>
                  <a:srgbClr val="EAEAEA"/>
                </a:solidFill>
              </a:rPr>
              <a:t>Dalgarno</a:t>
            </a:r>
            <a:r>
              <a:rPr lang="en-US" sz="3200" dirty="0" smtClean="0">
                <a:solidFill>
                  <a:srgbClr val="EAEAEA"/>
                </a:solidFill>
              </a:rPr>
              <a:t> region and translation start codon (</a:t>
            </a:r>
            <a:r>
              <a:rPr lang="en-US" sz="3200" dirty="0" err="1" smtClean="0">
                <a:solidFill>
                  <a:srgbClr val="EAEAEA"/>
                </a:solidFill>
              </a:rPr>
              <a:t>bp</a:t>
            </a:r>
            <a:r>
              <a:rPr lang="en-US" sz="3200" dirty="0" smtClean="0">
                <a:solidFill>
                  <a:srgbClr val="EAEAEA"/>
                </a:solidFill>
              </a:rPr>
              <a:t>: -8</a:t>
            </a:r>
            <a:r>
              <a:rPr lang="en-US" sz="3200" dirty="0">
                <a:solidFill>
                  <a:srgbClr val="EAEAEA"/>
                </a:solidFill>
              </a:rPr>
              <a:t>..+</a:t>
            </a:r>
            <a:r>
              <a:rPr lang="en-US" sz="3200" dirty="0" smtClean="0">
                <a:solidFill>
                  <a:srgbClr val="EAEAEA"/>
                </a:solidFill>
              </a:rPr>
              <a:t>3) </a:t>
            </a:r>
            <a:r>
              <a:rPr lang="en-US" sz="3200" dirty="0">
                <a:solidFill>
                  <a:srgbClr val="EAEAEA"/>
                </a:solidFill>
              </a:rPr>
              <a:t>.</a:t>
            </a: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716016" y="3924920"/>
            <a:ext cx="2005012" cy="1304925"/>
          </a:xfrm>
          <a:custGeom>
            <a:avLst/>
            <a:gdLst>
              <a:gd name="T0" fmla="*/ 0 w 726"/>
              <a:gd name="T1" fmla="*/ 39 h 417"/>
              <a:gd name="T2" fmla="*/ 112 w 726"/>
              <a:gd name="T3" fmla="*/ 27 h 417"/>
              <a:gd name="T4" fmla="*/ 238 w 726"/>
              <a:gd name="T5" fmla="*/ 39 h 417"/>
              <a:gd name="T6" fmla="*/ 250 w 726"/>
              <a:gd name="T7" fmla="*/ 77 h 417"/>
              <a:gd name="T8" fmla="*/ 263 w 726"/>
              <a:gd name="T9" fmla="*/ 302 h 417"/>
              <a:gd name="T10" fmla="*/ 225 w 726"/>
              <a:gd name="T11" fmla="*/ 402 h 417"/>
              <a:gd name="T12" fmla="*/ 338 w 726"/>
              <a:gd name="T13" fmla="*/ 390 h 417"/>
              <a:gd name="T14" fmla="*/ 313 w 726"/>
              <a:gd name="T15" fmla="*/ 315 h 417"/>
              <a:gd name="T16" fmla="*/ 450 w 726"/>
              <a:gd name="T17" fmla="*/ 52 h 417"/>
              <a:gd name="T18" fmla="*/ 500 w 726"/>
              <a:gd name="T19" fmla="*/ 315 h 417"/>
              <a:gd name="T20" fmla="*/ 463 w 726"/>
              <a:gd name="T21" fmla="*/ 340 h 417"/>
              <a:gd name="T22" fmla="*/ 513 w 726"/>
              <a:gd name="T23" fmla="*/ 390 h 417"/>
              <a:gd name="T24" fmla="*/ 551 w 726"/>
              <a:gd name="T25" fmla="*/ 377 h 417"/>
              <a:gd name="T26" fmla="*/ 538 w 726"/>
              <a:gd name="T27" fmla="*/ 340 h 417"/>
              <a:gd name="T28" fmla="*/ 551 w 726"/>
              <a:gd name="T29" fmla="*/ 64 h 417"/>
              <a:gd name="T30" fmla="*/ 726 w 726"/>
              <a:gd name="T31" fmla="*/ 39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6" h="417">
                <a:moveTo>
                  <a:pt x="0" y="39"/>
                </a:moveTo>
                <a:cubicBezTo>
                  <a:pt x="52" y="22"/>
                  <a:pt x="60" y="44"/>
                  <a:pt x="112" y="27"/>
                </a:cubicBezTo>
                <a:cubicBezTo>
                  <a:pt x="154" y="31"/>
                  <a:pt x="198" y="25"/>
                  <a:pt x="238" y="39"/>
                </a:cubicBezTo>
                <a:cubicBezTo>
                  <a:pt x="250" y="44"/>
                  <a:pt x="249" y="64"/>
                  <a:pt x="250" y="77"/>
                </a:cubicBezTo>
                <a:cubicBezTo>
                  <a:pt x="257" y="152"/>
                  <a:pt x="259" y="227"/>
                  <a:pt x="263" y="302"/>
                </a:cubicBezTo>
                <a:cubicBezTo>
                  <a:pt x="197" y="325"/>
                  <a:pt x="209" y="339"/>
                  <a:pt x="225" y="402"/>
                </a:cubicBezTo>
                <a:cubicBezTo>
                  <a:pt x="263" y="398"/>
                  <a:pt x="311" y="417"/>
                  <a:pt x="338" y="390"/>
                </a:cubicBezTo>
                <a:cubicBezTo>
                  <a:pt x="357" y="371"/>
                  <a:pt x="313" y="315"/>
                  <a:pt x="313" y="315"/>
                </a:cubicBezTo>
                <a:cubicBezTo>
                  <a:pt x="323" y="99"/>
                  <a:pt x="250" y="0"/>
                  <a:pt x="450" y="52"/>
                </a:cubicBezTo>
                <a:cubicBezTo>
                  <a:pt x="480" y="138"/>
                  <a:pt x="479" y="226"/>
                  <a:pt x="500" y="315"/>
                </a:cubicBezTo>
                <a:cubicBezTo>
                  <a:pt x="488" y="323"/>
                  <a:pt x="469" y="326"/>
                  <a:pt x="463" y="340"/>
                </a:cubicBezTo>
                <a:cubicBezTo>
                  <a:pt x="447" y="379"/>
                  <a:pt x="496" y="384"/>
                  <a:pt x="513" y="390"/>
                </a:cubicBezTo>
                <a:cubicBezTo>
                  <a:pt x="526" y="386"/>
                  <a:pt x="545" y="389"/>
                  <a:pt x="551" y="377"/>
                </a:cubicBezTo>
                <a:cubicBezTo>
                  <a:pt x="557" y="365"/>
                  <a:pt x="538" y="353"/>
                  <a:pt x="538" y="340"/>
                </a:cubicBezTo>
                <a:cubicBezTo>
                  <a:pt x="538" y="248"/>
                  <a:pt x="525" y="152"/>
                  <a:pt x="551" y="64"/>
                </a:cubicBezTo>
                <a:cubicBezTo>
                  <a:pt x="561" y="28"/>
                  <a:pt x="721" y="39"/>
                  <a:pt x="726" y="39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642991" y="5293345"/>
            <a:ext cx="2109787" cy="1223962"/>
          </a:xfrm>
          <a:custGeom>
            <a:avLst/>
            <a:gdLst>
              <a:gd name="T0" fmla="*/ 0 w 739"/>
              <a:gd name="T1" fmla="*/ 455 h 455"/>
              <a:gd name="T2" fmla="*/ 188 w 739"/>
              <a:gd name="T3" fmla="*/ 405 h 455"/>
              <a:gd name="T4" fmla="*/ 250 w 739"/>
              <a:gd name="T5" fmla="*/ 255 h 455"/>
              <a:gd name="T6" fmla="*/ 238 w 739"/>
              <a:gd name="T7" fmla="*/ 217 h 455"/>
              <a:gd name="T8" fmla="*/ 250 w 739"/>
              <a:gd name="T9" fmla="*/ 180 h 455"/>
              <a:gd name="T10" fmla="*/ 225 w 739"/>
              <a:gd name="T11" fmla="*/ 142 h 455"/>
              <a:gd name="T12" fmla="*/ 225 w 739"/>
              <a:gd name="T13" fmla="*/ 55 h 455"/>
              <a:gd name="T14" fmla="*/ 301 w 739"/>
              <a:gd name="T15" fmla="*/ 67 h 455"/>
              <a:gd name="T16" fmla="*/ 338 w 739"/>
              <a:gd name="T17" fmla="*/ 80 h 455"/>
              <a:gd name="T18" fmla="*/ 313 w 739"/>
              <a:gd name="T19" fmla="*/ 192 h 455"/>
              <a:gd name="T20" fmla="*/ 338 w 739"/>
              <a:gd name="T21" fmla="*/ 268 h 455"/>
              <a:gd name="T22" fmla="*/ 351 w 739"/>
              <a:gd name="T23" fmla="*/ 368 h 455"/>
              <a:gd name="T24" fmla="*/ 388 w 739"/>
              <a:gd name="T25" fmla="*/ 380 h 455"/>
              <a:gd name="T26" fmla="*/ 526 w 739"/>
              <a:gd name="T27" fmla="*/ 318 h 455"/>
              <a:gd name="T28" fmla="*/ 513 w 739"/>
              <a:gd name="T29" fmla="*/ 180 h 455"/>
              <a:gd name="T30" fmla="*/ 526 w 739"/>
              <a:gd name="T31" fmla="*/ 142 h 455"/>
              <a:gd name="T32" fmla="*/ 488 w 739"/>
              <a:gd name="T33" fmla="*/ 67 h 455"/>
              <a:gd name="T34" fmla="*/ 501 w 739"/>
              <a:gd name="T35" fmla="*/ 30 h 455"/>
              <a:gd name="T36" fmla="*/ 626 w 739"/>
              <a:gd name="T37" fmla="*/ 42 h 455"/>
              <a:gd name="T38" fmla="*/ 614 w 739"/>
              <a:gd name="T39" fmla="*/ 130 h 455"/>
              <a:gd name="T40" fmla="*/ 564 w 739"/>
              <a:gd name="T41" fmla="*/ 142 h 455"/>
              <a:gd name="T42" fmla="*/ 576 w 739"/>
              <a:gd name="T43" fmla="*/ 180 h 455"/>
              <a:gd name="T44" fmla="*/ 689 w 739"/>
              <a:gd name="T45" fmla="*/ 380 h 455"/>
              <a:gd name="T46" fmla="*/ 739 w 739"/>
              <a:gd name="T47" fmla="*/ 38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9" h="455">
                <a:moveTo>
                  <a:pt x="0" y="455"/>
                </a:moveTo>
                <a:cubicBezTo>
                  <a:pt x="70" y="445"/>
                  <a:pt x="129" y="444"/>
                  <a:pt x="188" y="405"/>
                </a:cubicBezTo>
                <a:cubicBezTo>
                  <a:pt x="205" y="353"/>
                  <a:pt x="233" y="308"/>
                  <a:pt x="250" y="255"/>
                </a:cubicBezTo>
                <a:cubicBezTo>
                  <a:pt x="246" y="242"/>
                  <a:pt x="238" y="230"/>
                  <a:pt x="238" y="217"/>
                </a:cubicBezTo>
                <a:cubicBezTo>
                  <a:pt x="238" y="204"/>
                  <a:pt x="252" y="193"/>
                  <a:pt x="250" y="180"/>
                </a:cubicBezTo>
                <a:cubicBezTo>
                  <a:pt x="247" y="165"/>
                  <a:pt x="233" y="155"/>
                  <a:pt x="225" y="142"/>
                </a:cubicBezTo>
                <a:cubicBezTo>
                  <a:pt x="220" y="126"/>
                  <a:pt x="194" y="68"/>
                  <a:pt x="225" y="55"/>
                </a:cubicBezTo>
                <a:cubicBezTo>
                  <a:pt x="249" y="45"/>
                  <a:pt x="276" y="63"/>
                  <a:pt x="301" y="67"/>
                </a:cubicBezTo>
                <a:cubicBezTo>
                  <a:pt x="313" y="71"/>
                  <a:pt x="329" y="71"/>
                  <a:pt x="338" y="80"/>
                </a:cubicBezTo>
                <a:cubicBezTo>
                  <a:pt x="373" y="115"/>
                  <a:pt x="332" y="164"/>
                  <a:pt x="313" y="192"/>
                </a:cubicBezTo>
                <a:cubicBezTo>
                  <a:pt x="321" y="217"/>
                  <a:pt x="335" y="242"/>
                  <a:pt x="338" y="268"/>
                </a:cubicBezTo>
                <a:cubicBezTo>
                  <a:pt x="342" y="301"/>
                  <a:pt x="337" y="337"/>
                  <a:pt x="351" y="368"/>
                </a:cubicBezTo>
                <a:cubicBezTo>
                  <a:pt x="356" y="380"/>
                  <a:pt x="376" y="376"/>
                  <a:pt x="388" y="380"/>
                </a:cubicBezTo>
                <a:cubicBezTo>
                  <a:pt x="462" y="370"/>
                  <a:pt x="502" y="387"/>
                  <a:pt x="526" y="318"/>
                </a:cubicBezTo>
                <a:cubicBezTo>
                  <a:pt x="522" y="272"/>
                  <a:pt x="513" y="226"/>
                  <a:pt x="513" y="180"/>
                </a:cubicBezTo>
                <a:cubicBezTo>
                  <a:pt x="513" y="167"/>
                  <a:pt x="526" y="155"/>
                  <a:pt x="526" y="142"/>
                </a:cubicBezTo>
                <a:cubicBezTo>
                  <a:pt x="526" y="118"/>
                  <a:pt x="499" y="84"/>
                  <a:pt x="488" y="67"/>
                </a:cubicBezTo>
                <a:cubicBezTo>
                  <a:pt x="492" y="55"/>
                  <a:pt x="492" y="39"/>
                  <a:pt x="501" y="30"/>
                </a:cubicBezTo>
                <a:cubicBezTo>
                  <a:pt x="531" y="0"/>
                  <a:pt x="595" y="34"/>
                  <a:pt x="626" y="42"/>
                </a:cubicBezTo>
                <a:cubicBezTo>
                  <a:pt x="622" y="71"/>
                  <a:pt x="630" y="105"/>
                  <a:pt x="614" y="130"/>
                </a:cubicBezTo>
                <a:cubicBezTo>
                  <a:pt x="605" y="145"/>
                  <a:pt x="574" y="128"/>
                  <a:pt x="564" y="142"/>
                </a:cubicBezTo>
                <a:cubicBezTo>
                  <a:pt x="556" y="153"/>
                  <a:pt x="573" y="167"/>
                  <a:pt x="576" y="180"/>
                </a:cubicBezTo>
                <a:cubicBezTo>
                  <a:pt x="589" y="238"/>
                  <a:pt x="594" y="380"/>
                  <a:pt x="689" y="380"/>
                </a:cubicBezTo>
                <a:cubicBezTo>
                  <a:pt x="706" y="380"/>
                  <a:pt x="722" y="380"/>
                  <a:pt x="739" y="380"/>
                </a:cubicBezTo>
              </a:path>
            </a:pathLst>
          </a:custGeom>
          <a:noFill/>
          <a:ln w="5715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516241" y="4356720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sRNA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660703" y="5364782"/>
            <a:ext cx="900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Target gene</a:t>
            </a:r>
          </a:p>
        </p:txBody>
      </p:sp>
      <p:sp>
        <p:nvSpPr>
          <p:cNvPr id="2" name="אליפסה 1"/>
          <p:cNvSpPr/>
          <p:nvPr/>
        </p:nvSpPr>
        <p:spPr bwMode="auto">
          <a:xfrm>
            <a:off x="5553868" y="5905326"/>
            <a:ext cx="288032" cy="403994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3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3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Analyzing hit combinations for each gene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42988" y="1844675"/>
            <a:ext cx="7772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 dirty="0">
                <a:solidFill>
                  <a:srgbClr val="EAEAEA"/>
                </a:solidFill>
              </a:rPr>
              <a:t>Select </a:t>
            </a:r>
            <a:r>
              <a:rPr lang="en-US" sz="3200" dirty="0" smtClean="0">
                <a:solidFill>
                  <a:srgbClr val="EAEAEA"/>
                </a:solidFill>
              </a:rPr>
              <a:t>best combination of </a:t>
            </a:r>
            <a:r>
              <a:rPr lang="en-US" sz="3200" dirty="0">
                <a:solidFill>
                  <a:srgbClr val="EAEAEA"/>
                </a:solidFill>
              </a:rPr>
              <a:t>scored hits in order to gain maximal total gene </a:t>
            </a:r>
            <a:r>
              <a:rPr lang="en-US" sz="3200" dirty="0" smtClean="0">
                <a:solidFill>
                  <a:srgbClr val="EAEAEA"/>
                </a:solidFill>
              </a:rPr>
              <a:t>score.</a:t>
            </a:r>
            <a:endParaRPr lang="en-US" sz="3200" dirty="0">
              <a:solidFill>
                <a:srgbClr val="EAEAEA"/>
              </a:solidFill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lang="en-US" sz="3200" dirty="0">
                <a:solidFill>
                  <a:srgbClr val="EAEAEA"/>
                </a:solidFill>
              </a:rPr>
              <a:t>Different binding models can be applied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lang="en-US" sz="3200" dirty="0">
              <a:solidFill>
                <a:srgbClr val="EAEAEA"/>
              </a:solidFill>
            </a:endParaRPr>
          </a:p>
        </p:txBody>
      </p:sp>
      <p:grpSp>
        <p:nvGrpSpPr>
          <p:cNvPr id="117775" name="Group 15"/>
          <p:cNvGrpSpPr>
            <a:grpSpLocks/>
          </p:cNvGrpSpPr>
          <p:nvPr/>
        </p:nvGrpSpPr>
        <p:grpSpPr bwMode="auto">
          <a:xfrm>
            <a:off x="3851275" y="5157788"/>
            <a:ext cx="3600450" cy="1079500"/>
            <a:chOff x="2426" y="3249"/>
            <a:chExt cx="2268" cy="680"/>
          </a:xfrm>
        </p:grpSpPr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 flipH="1">
              <a:off x="2608" y="3249"/>
              <a:ext cx="499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>
              <a:off x="3470" y="3249"/>
              <a:ext cx="907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 flipH="1">
              <a:off x="3334" y="3249"/>
              <a:ext cx="589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7771" name="Line 11"/>
            <p:cNvSpPr>
              <a:spLocks noChangeShapeType="1"/>
            </p:cNvSpPr>
            <p:nvPr/>
          </p:nvSpPr>
          <p:spPr bwMode="auto">
            <a:xfrm flipH="1">
              <a:off x="3061" y="3249"/>
              <a:ext cx="182" cy="680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7772" name="Line 12"/>
            <p:cNvSpPr>
              <a:spLocks noChangeShapeType="1"/>
            </p:cNvSpPr>
            <p:nvPr/>
          </p:nvSpPr>
          <p:spPr bwMode="auto">
            <a:xfrm flipH="1">
              <a:off x="3787" y="3249"/>
              <a:ext cx="363" cy="635"/>
            </a:xfrm>
            <a:prstGeom prst="line">
              <a:avLst/>
            </a:prstGeom>
            <a:noFill/>
            <a:ln w="76200" cmpd="tri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>
              <a:off x="3016" y="3249"/>
              <a:ext cx="127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>
              <a:off x="2426" y="3884"/>
              <a:ext cx="2268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he-IL" sz="2800">
                <a:solidFill>
                  <a:srgbClr val="FFFFFF"/>
                </a:solidFill>
              </a:endParaRPr>
            </a:p>
          </p:txBody>
        </p:sp>
      </p:grp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7019925" y="4868863"/>
            <a:ext cx="115252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sRNA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7451725" y="5949950"/>
            <a:ext cx="16922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657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Target gene</a:t>
            </a:r>
          </a:p>
        </p:txBody>
      </p:sp>
    </p:spTree>
    <p:extLst>
      <p:ext uri="{BB962C8B-B14F-4D97-AF65-F5344CB8AC3E}">
        <p14:creationId xmlns="" xmlns:p14="http://schemas.microsoft.com/office/powerpoint/2010/main" val="15205372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608013"/>
          </a:xfrm>
          <a:solidFill>
            <a:schemeClr val="bg2"/>
          </a:solidFill>
        </p:spPr>
        <p:txBody>
          <a:bodyPr/>
          <a:lstStyle/>
          <a:p>
            <a:r>
              <a:rPr lang="en-US" sz="36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3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827088" y="620713"/>
            <a:ext cx="8316912" cy="7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Analyzing hit combinations for each gene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900113" y="1844675"/>
            <a:ext cx="82438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4400" b="1" dirty="0">
                <a:solidFill>
                  <a:srgbClr val="FCAB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gene Score:</a:t>
            </a:r>
            <a:r>
              <a:rPr lang="en-US" sz="3200" dirty="0">
                <a:solidFill>
                  <a:srgbClr val="EAEAEA"/>
                </a:solidFill>
              </a:rPr>
              <a:t>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3200" dirty="0">
                <a:solidFill>
                  <a:srgbClr val="EAEAEA"/>
                </a:solidFill>
              </a:rPr>
              <a:t>Maximum over of all single hit scores, and pair </a:t>
            </a:r>
            <a:r>
              <a:rPr lang="en-US" sz="3200" dirty="0" smtClean="0">
                <a:solidFill>
                  <a:srgbClr val="EAEAEA"/>
                </a:solidFill>
              </a:rPr>
              <a:t>scores</a:t>
            </a:r>
            <a:endParaRPr lang="en-US" sz="3200" dirty="0">
              <a:solidFill>
                <a:srgbClr val="EAEAEA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4174370"/>
              </p:ext>
            </p:extLst>
          </p:nvPr>
        </p:nvGraphicFramePr>
        <p:xfrm>
          <a:off x="2051720" y="4077072"/>
          <a:ext cx="6552728" cy="1368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52728"/>
              </a:tblGrid>
              <a:tr h="1368152">
                <a:tc>
                  <a:txBody>
                    <a:bodyPr/>
                    <a:lstStyle/>
                    <a:p>
                      <a:pPr algn="just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Gene Grade: </a:t>
                      </a:r>
                    </a:p>
                    <a:p>
                      <a:pPr marL="457200" algn="just" rtl="0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G</a:t>
                      </a:r>
                      <a:r>
                        <a:rPr lang="en-US" sz="1200" baseline="-25000" dirty="0" err="1">
                          <a:effectLst/>
                        </a:rPr>
                        <a:t>m</a:t>
                      </a:r>
                      <a:r>
                        <a:rPr lang="en-US" sz="1200" dirty="0">
                          <a:effectLst/>
                        </a:rPr>
                        <a:t>= max ( </a:t>
                      </a:r>
                      <a:r>
                        <a:rPr lang="en-US" sz="1200" dirty="0" err="1">
                          <a:effectLst/>
                        </a:rPr>
                        <a:t>S</a:t>
                      </a:r>
                      <a:r>
                        <a:rPr lang="en-US" sz="1200" baseline="-25000" dirty="0" err="1">
                          <a:effectLst/>
                        </a:rPr>
                        <a:t>ij</a:t>
                      </a:r>
                      <a:r>
                        <a:rPr lang="en-US" sz="1200" dirty="0">
                          <a:effectLst/>
                        </a:rPr>
                        <a:t> , S</a:t>
                      </a:r>
                      <a:r>
                        <a:rPr lang="en-US" sz="1200" baseline="-25000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</a:p>
                    <a:p>
                      <a:pPr marL="457200" algn="just" rtl="0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=1..K , j=1..K</a:t>
                      </a:r>
                    </a:p>
                    <a:p>
                      <a:pPr marL="457200" algn="just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  = number of hits found on gene m </a:t>
                      </a:r>
                    </a:p>
                    <a:p>
                      <a:pPr marL="457200" algn="just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</a:t>
                      </a:r>
                      <a:r>
                        <a:rPr lang="en-US" sz="1200" baseline="-25000" dirty="0">
                          <a:effectLst/>
                        </a:rPr>
                        <a:t>i </a:t>
                      </a:r>
                      <a:r>
                        <a:rPr lang="en-US" sz="1200" dirty="0">
                          <a:effectLst/>
                        </a:rPr>
                        <a:t> = Score of single hit j </a:t>
                      </a:r>
                    </a:p>
                    <a:p>
                      <a:pPr marL="457200" algn="just" rtl="0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</a:t>
                      </a:r>
                      <a:r>
                        <a:rPr lang="en-US" sz="1200" baseline="-25000" dirty="0" err="1">
                          <a:effectLst/>
                        </a:rPr>
                        <a:t>ij</a:t>
                      </a:r>
                      <a:r>
                        <a:rPr lang="en-US" sz="1200" dirty="0">
                          <a:effectLst/>
                        </a:rPr>
                        <a:t> = Score of hits pair (</a:t>
                      </a:r>
                      <a:r>
                        <a:rPr lang="en-US" sz="1200" dirty="0" err="1">
                          <a:effectLst/>
                        </a:rPr>
                        <a:t>i,j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9138684"/>
              </p:ext>
            </p:extLst>
          </p:nvPr>
        </p:nvGraphicFramePr>
        <p:xfrm>
          <a:off x="2051720" y="5733256"/>
          <a:ext cx="6552728" cy="6990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52728"/>
              </a:tblGrid>
              <a:tr h="69900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Pair Score:</a:t>
                      </a:r>
                    </a:p>
                    <a:p>
                      <a:pPr marL="457200" algn="l" rtl="0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</a:t>
                      </a:r>
                      <a:r>
                        <a:rPr lang="en-US" sz="1200" baseline="-25000" dirty="0" err="1">
                          <a:effectLst/>
                        </a:rPr>
                        <a:t>ij</a:t>
                      </a:r>
                      <a:r>
                        <a:rPr lang="en-US" sz="1200" dirty="0">
                          <a:effectLst/>
                        </a:rPr>
                        <a:t> = S</a:t>
                      </a:r>
                      <a:r>
                        <a:rPr lang="en-US" sz="1200" baseline="-25000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 + </a:t>
                      </a:r>
                      <a:r>
                        <a:rPr lang="en-US" sz="1200" dirty="0" err="1">
                          <a:effectLst/>
                        </a:rPr>
                        <a:t>S</a:t>
                      </a:r>
                      <a:r>
                        <a:rPr lang="en-US" sz="1200" baseline="-25000" dirty="0" err="1">
                          <a:effectLst/>
                        </a:rPr>
                        <a:t>j</a:t>
                      </a:r>
                      <a:r>
                        <a:rPr lang="en-US" sz="1200" dirty="0">
                          <a:effectLst/>
                        </a:rPr>
                        <a:t> – </a:t>
                      </a:r>
                      <a:r>
                        <a:rPr lang="en-US" sz="1200" dirty="0" err="1" smtClean="0">
                          <a:effectLst/>
                        </a:rPr>
                        <a:t>DistancePenalty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i,j</a:t>
                      </a:r>
                      <a:r>
                        <a:rPr lang="en-US" sz="1200" dirty="0" smtClean="0">
                          <a:effectLst/>
                        </a:rPr>
                        <a:t>) </a:t>
                      </a:r>
                      <a:r>
                        <a:rPr lang="en-US" sz="1200" dirty="0">
                          <a:effectLst/>
                        </a:rPr>
                        <a:t>+ </a:t>
                      </a:r>
                      <a:r>
                        <a:rPr lang="en-US" sz="1200" dirty="0" err="1" smtClean="0">
                          <a:effectLst/>
                        </a:rPr>
                        <a:t>RatioBonus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I,j</a:t>
                      </a:r>
                      <a:r>
                        <a:rPr lang="en-US" sz="1200" dirty="0" smtClean="0">
                          <a:effectLst/>
                        </a:rPr>
                        <a:t>) </a:t>
                      </a:r>
                      <a:r>
                        <a:rPr lang="en-US" sz="1200" dirty="0">
                          <a:effectLst/>
                        </a:rPr>
                        <a:t>+ </a:t>
                      </a:r>
                      <a:r>
                        <a:rPr lang="en-US" sz="1200" dirty="0" err="1" smtClean="0">
                          <a:effectLst/>
                        </a:rPr>
                        <a:t>CoverFractionBonus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I,j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34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7" name="Text Box 97"/>
          <p:cNvSpPr txBox="1">
            <a:spLocks noChangeArrowheads="1"/>
          </p:cNvSpPr>
          <p:nvPr/>
        </p:nvSpPr>
        <p:spPr bwMode="auto">
          <a:xfrm>
            <a:off x="1522413" y="6323013"/>
            <a:ext cx="3744912" cy="396875"/>
          </a:xfrm>
          <a:prstGeom prst="rect">
            <a:avLst/>
          </a:prstGeom>
          <a:gradFill rotWithShape="1">
            <a:gsLst>
              <a:gs pos="0">
                <a:srgbClr val="993300">
                  <a:alpha val="41000"/>
                </a:srgbClr>
              </a:gs>
              <a:gs pos="100000">
                <a:srgbClr val="993300">
                  <a:gamma/>
                  <a:shade val="46275"/>
                  <a:invGamma/>
                  <a:alpha val="42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</a:rPr>
              <a:t>sRNA target gene candidates</a:t>
            </a:r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5076825" y="260350"/>
            <a:ext cx="1871663" cy="6477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sRNA sequence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827088" y="2349500"/>
            <a:ext cx="8316912" cy="938213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1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2268538" y="260350"/>
            <a:ext cx="2195512" cy="620713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solidFill>
              <a:srgbClr val="99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 Coli genome file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827088" y="3644900"/>
            <a:ext cx="8316912" cy="938213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2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2411413" y="3789363"/>
            <a:ext cx="2232025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Score all gene hits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827088" y="4941888"/>
            <a:ext cx="8316912" cy="938212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3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339975" y="5084763"/>
            <a:ext cx="2374900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Analyze &amp; score hit combinations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827088" y="1125538"/>
            <a:ext cx="8316912" cy="938212"/>
          </a:xfrm>
          <a:prstGeom prst="rect">
            <a:avLst/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100000">
                <a:schemeClr val="accent2">
                  <a:gamma/>
                  <a:tint val="85882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Phase 0</a:t>
            </a:r>
          </a:p>
          <a:p>
            <a:pPr algn="l" rtl="0" fontAlgn="base"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000">
              <a:solidFill>
                <a:srgbClr val="FFFFFF"/>
              </a:solidFill>
              <a:latin typeface="Arial" pitchFamily="34" charset="0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914" name="Line 34"/>
          <p:cNvSpPr>
            <a:spLocks noChangeShapeType="1"/>
          </p:cNvSpPr>
          <p:nvPr/>
        </p:nvSpPr>
        <p:spPr bwMode="auto">
          <a:xfrm>
            <a:off x="6013450" y="952500"/>
            <a:ext cx="0" cy="288925"/>
          </a:xfrm>
          <a:prstGeom prst="line">
            <a:avLst/>
          </a:prstGeom>
          <a:noFill/>
          <a:ln w="76200">
            <a:solidFill>
              <a:srgbClr val="99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15" name="Line 35"/>
          <p:cNvSpPr>
            <a:spLocks noChangeShapeType="1"/>
          </p:cNvSpPr>
          <p:nvPr/>
        </p:nvSpPr>
        <p:spPr bwMode="auto">
          <a:xfrm>
            <a:off x="3419475" y="908050"/>
            <a:ext cx="0" cy="1512888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52" name="Line 72"/>
          <p:cNvSpPr>
            <a:spLocks noChangeShapeType="1"/>
          </p:cNvSpPr>
          <p:nvPr/>
        </p:nvSpPr>
        <p:spPr bwMode="auto">
          <a:xfrm>
            <a:off x="3492500" y="594995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54" name="Line 74"/>
          <p:cNvSpPr>
            <a:spLocks noChangeShapeType="1"/>
          </p:cNvSpPr>
          <p:nvPr/>
        </p:nvSpPr>
        <p:spPr bwMode="auto">
          <a:xfrm flipH="1">
            <a:off x="3635375" y="5949950"/>
            <a:ext cx="730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56" name="Line 76"/>
          <p:cNvSpPr>
            <a:spLocks noChangeShapeType="1"/>
          </p:cNvSpPr>
          <p:nvPr/>
        </p:nvSpPr>
        <p:spPr bwMode="auto">
          <a:xfrm flipH="1">
            <a:off x="3779838" y="5949950"/>
            <a:ext cx="2873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58" name="Line 78"/>
          <p:cNvSpPr>
            <a:spLocks noChangeShapeType="1"/>
          </p:cNvSpPr>
          <p:nvPr/>
        </p:nvSpPr>
        <p:spPr bwMode="auto">
          <a:xfrm>
            <a:off x="2914650" y="5949950"/>
            <a:ext cx="2889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0" name="Line 80"/>
          <p:cNvSpPr>
            <a:spLocks noChangeShapeType="1"/>
          </p:cNvSpPr>
          <p:nvPr/>
        </p:nvSpPr>
        <p:spPr bwMode="auto">
          <a:xfrm>
            <a:off x="3276600" y="5949950"/>
            <a:ext cx="714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2" name="Line 82"/>
          <p:cNvSpPr>
            <a:spLocks noChangeShapeType="1"/>
          </p:cNvSpPr>
          <p:nvPr/>
        </p:nvSpPr>
        <p:spPr bwMode="auto">
          <a:xfrm>
            <a:off x="3492500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3" name="Line 83"/>
          <p:cNvSpPr>
            <a:spLocks noChangeShapeType="1"/>
          </p:cNvSpPr>
          <p:nvPr/>
        </p:nvSpPr>
        <p:spPr bwMode="auto">
          <a:xfrm>
            <a:off x="3779838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4" name="Line 84"/>
          <p:cNvSpPr>
            <a:spLocks noChangeShapeType="1"/>
          </p:cNvSpPr>
          <p:nvPr/>
        </p:nvSpPr>
        <p:spPr bwMode="auto">
          <a:xfrm>
            <a:off x="4067175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5" name="Line 85"/>
          <p:cNvSpPr>
            <a:spLocks noChangeShapeType="1"/>
          </p:cNvSpPr>
          <p:nvPr/>
        </p:nvSpPr>
        <p:spPr bwMode="auto">
          <a:xfrm>
            <a:off x="2914650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6" name="Line 86"/>
          <p:cNvSpPr>
            <a:spLocks noChangeShapeType="1"/>
          </p:cNvSpPr>
          <p:nvPr/>
        </p:nvSpPr>
        <p:spPr bwMode="auto">
          <a:xfrm>
            <a:off x="3203575" y="45815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7" name="Line 87"/>
          <p:cNvSpPr>
            <a:spLocks noChangeShapeType="1"/>
          </p:cNvSpPr>
          <p:nvPr/>
        </p:nvSpPr>
        <p:spPr bwMode="auto">
          <a:xfrm>
            <a:off x="3492500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8" name="Line 88"/>
          <p:cNvSpPr>
            <a:spLocks noChangeShapeType="1"/>
          </p:cNvSpPr>
          <p:nvPr/>
        </p:nvSpPr>
        <p:spPr bwMode="auto">
          <a:xfrm>
            <a:off x="3779838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69" name="Line 89"/>
          <p:cNvSpPr>
            <a:spLocks noChangeShapeType="1"/>
          </p:cNvSpPr>
          <p:nvPr/>
        </p:nvSpPr>
        <p:spPr bwMode="auto">
          <a:xfrm>
            <a:off x="4067175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16" name="Line 36"/>
          <p:cNvSpPr>
            <a:spLocks noChangeShapeType="1"/>
          </p:cNvSpPr>
          <p:nvPr/>
        </p:nvSpPr>
        <p:spPr bwMode="auto">
          <a:xfrm flipH="1">
            <a:off x="4643438" y="2133600"/>
            <a:ext cx="215900" cy="151130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70" name="Line 90"/>
          <p:cNvSpPr>
            <a:spLocks noChangeShapeType="1"/>
          </p:cNvSpPr>
          <p:nvPr/>
        </p:nvSpPr>
        <p:spPr bwMode="auto">
          <a:xfrm>
            <a:off x="2914650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71" name="Line 91"/>
          <p:cNvSpPr>
            <a:spLocks noChangeShapeType="1"/>
          </p:cNvSpPr>
          <p:nvPr/>
        </p:nvSpPr>
        <p:spPr bwMode="auto">
          <a:xfrm>
            <a:off x="3203575" y="328453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</a:endParaRPr>
          </a:p>
        </p:txBody>
      </p:sp>
      <p:sp>
        <p:nvSpPr>
          <p:cNvPr id="122972" name="Text Box 92"/>
          <p:cNvSpPr txBox="1">
            <a:spLocks noChangeArrowheads="1"/>
          </p:cNvSpPr>
          <p:nvPr/>
        </p:nvSpPr>
        <p:spPr bwMode="auto">
          <a:xfrm>
            <a:off x="5867400" y="2420938"/>
            <a:ext cx="280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973" name="Text Box 93"/>
          <p:cNvSpPr txBox="1">
            <a:spLocks noChangeArrowheads="1"/>
          </p:cNvSpPr>
          <p:nvPr/>
        </p:nvSpPr>
        <p:spPr bwMode="auto">
          <a:xfrm>
            <a:off x="4787900" y="2420938"/>
            <a:ext cx="43561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Generates a list of hits for each gene.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HIT = (sRNA pos, target pos, length, energy)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2411413" y="2492375"/>
            <a:ext cx="2232025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Scan genes for matches</a:t>
            </a:r>
          </a:p>
        </p:txBody>
      </p:sp>
      <p:sp>
        <p:nvSpPr>
          <p:cNvPr id="122974" name="Text Box 94"/>
          <p:cNvSpPr txBox="1">
            <a:spLocks noChangeArrowheads="1"/>
          </p:cNvSpPr>
          <p:nvPr/>
        </p:nvSpPr>
        <p:spPr bwMode="auto">
          <a:xfrm>
            <a:off x="4652963" y="3735388"/>
            <a:ext cx="46085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</a:rPr>
              <a:t>For each gene, score all hits independently according to sRNA basepairing &amp; looping, match energy &amp; length and target gene position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2975" name="Text Box 95"/>
          <p:cNvSpPr txBox="1">
            <a:spLocks noChangeArrowheads="1"/>
          </p:cNvSpPr>
          <p:nvPr/>
        </p:nvSpPr>
        <p:spPr bwMode="auto">
          <a:xfrm>
            <a:off x="4711700" y="4995863"/>
            <a:ext cx="43561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</a:rPr>
              <a:t>For each gene, choose the best hit combination and returns its score as the final gene score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22978" name="Rectangle 98"/>
          <p:cNvSpPr>
            <a:spLocks noChangeArrowheads="1"/>
          </p:cNvSpPr>
          <p:nvPr/>
        </p:nvSpPr>
        <p:spPr bwMode="auto">
          <a:xfrm>
            <a:off x="7380288" y="260350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SRTF©</a:t>
            </a:r>
          </a:p>
        </p:txBody>
      </p:sp>
      <p:sp>
        <p:nvSpPr>
          <p:cNvPr id="122979" name="Text Box 99"/>
          <p:cNvSpPr txBox="1">
            <a:spLocks noChangeArrowheads="1"/>
          </p:cNvSpPr>
          <p:nvPr/>
        </p:nvSpPr>
        <p:spPr bwMode="auto">
          <a:xfrm>
            <a:off x="4427538" y="1268413"/>
            <a:ext cx="3313112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Produce sRNA secondary structure data</a:t>
            </a:r>
          </a:p>
        </p:txBody>
      </p:sp>
    </p:spTree>
    <p:extLst>
      <p:ext uri="{BB962C8B-B14F-4D97-AF65-F5344CB8AC3E}">
        <p14:creationId xmlns="" xmlns:p14="http://schemas.microsoft.com/office/powerpoint/2010/main" val="30835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Results</a:t>
            </a:r>
            <a:endParaRPr lang="he-IL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597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4956200" cy="6327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56176" y="740603"/>
            <a:ext cx="27958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</a:rPr>
              <a:t>Example used for SRTF development</a:t>
            </a:r>
            <a:endParaRPr lang="he-IL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959653"/>
            <a:ext cx="216024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New known target , binding location unknown</a:t>
            </a:r>
            <a:endParaRPr lang="he-IL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884" y="5301208"/>
            <a:ext cx="19085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New known target , binding location unknown</a:t>
            </a:r>
            <a:endParaRPr lang="he-IL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871"/>
            <a:ext cx="5172298" cy="729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2276872"/>
            <a:ext cx="2880320" cy="1902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SRTF Output  for the known example: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OxyS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fhlA</a:t>
            </a:r>
            <a:endParaRPr lang="he-IL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8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View graphic representation"/>
          <p:cNvSpPr>
            <a:spLocks noChangeAspect="1" noChangeArrowheads="1"/>
          </p:cNvSpPr>
          <p:nvPr/>
        </p:nvSpPr>
        <p:spPr bwMode="auto">
          <a:xfrm>
            <a:off x="4237038" y="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50"/>
            <a:ext cx="5880100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3002" y="2276871"/>
            <a:ext cx="2880320" cy="2332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SRTF Output  for the newly discovered target: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OxyS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narZ</a:t>
            </a:r>
            <a:endParaRPr lang="he-IL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3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View graphic representation"/>
          <p:cNvSpPr>
            <a:spLocks noChangeAspect="1" noChangeArrowheads="1"/>
          </p:cNvSpPr>
          <p:nvPr/>
        </p:nvSpPr>
        <p:spPr bwMode="auto">
          <a:xfrm>
            <a:off x="4237038" y="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he-IL" sz="2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38"/>
            <a:ext cx="5880100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6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932363" y="0"/>
            <a:ext cx="4211637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622300" indent="-271463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Science's top ten: Discovery of genes' 'control switches' named top advance of 2002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932363" y="2420938"/>
            <a:ext cx="3851275" cy="2677656"/>
          </a:xfrm>
          <a:prstGeom prst="rect">
            <a:avLst/>
          </a:prstGeom>
          <a:gradFill rotWithShape="1">
            <a:gsLst>
              <a:gs pos="0">
                <a:schemeClr val="bg2">
                  <a:alpha val="27000"/>
                </a:schemeClr>
              </a:gs>
              <a:gs pos="100000">
                <a:schemeClr val="bg2">
                  <a:gamma/>
                  <a:shade val="46275"/>
                  <a:invGamma/>
                  <a:alpha val="59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77788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0225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dirty="0" smtClean="0">
                <a:solidFill>
                  <a:srgbClr val="EAEAEA"/>
                </a:solidFill>
              </a:rPr>
              <a:t>The discovery that a class of molecules called "small RNAs" control much of a gene's behavior was named 2002's most important scientific breakthrough by the journal Science</a:t>
            </a:r>
            <a:endParaRPr lang="en-US" b="1" dirty="0">
              <a:solidFill>
                <a:srgbClr val="EAEAEA"/>
              </a:solidFill>
              <a:latin typeface="Arial" pitchFamily="34" charset="0"/>
            </a:endParaRPr>
          </a:p>
        </p:txBody>
      </p:sp>
      <p:pic>
        <p:nvPicPr>
          <p:cNvPr id="97284" name="Picture 4" descr="cover_scienc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92700" cy="6858000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41053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1944216" cy="864096"/>
          </a:xfrm>
        </p:spPr>
        <p:txBody>
          <a:bodyPr/>
          <a:lstStyle/>
          <a:p>
            <a:r>
              <a:rPr lang="en-US" sz="5400" dirty="0" smtClean="0"/>
              <a:t>WIS</a:t>
            </a:r>
            <a:endParaRPr lang="he-IL" dirty="0"/>
          </a:p>
        </p:txBody>
      </p:sp>
      <p:pic>
        <p:nvPicPr>
          <p:cNvPr id="4" name="Picture 2" descr="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34" y="2852936"/>
            <a:ext cx="3769942" cy="84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283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2B3A3-A18B-425A-A2A8-93352CE8C46C}" type="slidenum">
              <a:rPr lang="he-IL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849356"/>
            <a:ext cx="8444703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WIS – Rotation 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192888" cy="3474720"/>
          </a:xfrm>
        </p:spPr>
        <p:txBody>
          <a:bodyPr/>
          <a:lstStyle/>
          <a:p>
            <a:pPr marL="45720" indent="0" algn="l" rtl="0">
              <a:buNone/>
            </a:pPr>
            <a:r>
              <a:rPr lang="en-US" dirty="0" smtClean="0"/>
              <a:t>Prof. Shmuel </a:t>
            </a:r>
            <a:r>
              <a:rPr lang="en-US" dirty="0"/>
              <a:t>Pietrokovski’s Lab</a:t>
            </a:r>
          </a:p>
          <a:p>
            <a:pPr marL="45720" indent="0" algn="l" rtl="0">
              <a:buNone/>
            </a:pPr>
            <a:r>
              <a:rPr lang="en-US" dirty="0" smtClean="0"/>
              <a:t>SARIG Project - </a:t>
            </a:r>
            <a:r>
              <a:rPr lang="en-US" b="1" dirty="0" smtClean="0"/>
              <a:t>Predicting active site in proteins </a:t>
            </a:r>
            <a:r>
              <a:rPr lang="en-US" dirty="0" smtClean="0"/>
              <a:t>(PERL)</a:t>
            </a:r>
          </a:p>
          <a:p>
            <a:pPr algn="l" rtl="0"/>
            <a:endParaRPr lang="he-IL" dirty="0"/>
          </a:p>
        </p:txBody>
      </p:sp>
      <p:pic>
        <p:nvPicPr>
          <p:cNvPr id="2050" name="Picture 2" descr="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15" y="0"/>
            <a:ext cx="3769942" cy="84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-19115" y="3579812"/>
            <a:ext cx="5410200" cy="2438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0" name="Oval 159"/>
          <p:cNvSpPr>
            <a:spLocks noChangeAspect="1" noChangeArrowheads="1"/>
          </p:cNvSpPr>
          <p:nvPr/>
        </p:nvSpPr>
        <p:spPr bwMode="auto">
          <a:xfrm>
            <a:off x="399985" y="4005262"/>
            <a:ext cx="206375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63137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1" name="Oval 160"/>
          <p:cNvSpPr>
            <a:spLocks noChangeAspect="1" noChangeArrowheads="1"/>
          </p:cNvSpPr>
          <p:nvPr/>
        </p:nvSpPr>
        <p:spPr bwMode="auto">
          <a:xfrm>
            <a:off x="690498" y="3686175"/>
            <a:ext cx="207962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63137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2" name="Oval 161"/>
          <p:cNvSpPr>
            <a:spLocks noChangeAspect="1" noChangeArrowheads="1"/>
          </p:cNvSpPr>
          <p:nvPr/>
        </p:nvSpPr>
        <p:spPr bwMode="auto">
          <a:xfrm>
            <a:off x="482535" y="4370387"/>
            <a:ext cx="207963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63137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3" name="Oval 162"/>
          <p:cNvSpPr>
            <a:spLocks noChangeAspect="1" noChangeArrowheads="1"/>
          </p:cNvSpPr>
          <p:nvPr/>
        </p:nvSpPr>
        <p:spPr bwMode="auto">
          <a:xfrm>
            <a:off x="314260" y="4643437"/>
            <a:ext cx="20955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63137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4" name="Oval 163"/>
          <p:cNvSpPr>
            <a:spLocks noChangeAspect="1" noChangeArrowheads="1"/>
          </p:cNvSpPr>
          <p:nvPr/>
        </p:nvSpPr>
        <p:spPr bwMode="auto">
          <a:xfrm>
            <a:off x="649223" y="4872037"/>
            <a:ext cx="209550" cy="227013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63137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5" name="Oval 164"/>
          <p:cNvSpPr>
            <a:spLocks noChangeAspect="1" noChangeArrowheads="1"/>
          </p:cNvSpPr>
          <p:nvPr/>
        </p:nvSpPr>
        <p:spPr bwMode="auto">
          <a:xfrm>
            <a:off x="-19115" y="4826000"/>
            <a:ext cx="209550" cy="2286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63137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6" name="Line 165"/>
          <p:cNvSpPr>
            <a:spLocks noChangeAspect="1" noChangeShapeType="1"/>
          </p:cNvSpPr>
          <p:nvPr/>
        </p:nvSpPr>
        <p:spPr bwMode="auto">
          <a:xfrm flipV="1">
            <a:off x="147573" y="4779962"/>
            <a:ext cx="209550" cy="92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7" name="Line 166"/>
          <p:cNvSpPr>
            <a:spLocks noChangeAspect="1" noChangeShapeType="1"/>
          </p:cNvSpPr>
          <p:nvPr/>
        </p:nvSpPr>
        <p:spPr bwMode="auto">
          <a:xfrm flipV="1">
            <a:off x="482535" y="4508500"/>
            <a:ext cx="84138" cy="180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8" name="Line 167"/>
          <p:cNvSpPr>
            <a:spLocks noChangeAspect="1" noChangeShapeType="1"/>
          </p:cNvSpPr>
          <p:nvPr/>
        </p:nvSpPr>
        <p:spPr bwMode="auto">
          <a:xfrm flipH="1" flipV="1">
            <a:off x="523810" y="4143375"/>
            <a:ext cx="42863" cy="2270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9" name="Line 168"/>
          <p:cNvSpPr>
            <a:spLocks noChangeAspect="1" noChangeShapeType="1"/>
          </p:cNvSpPr>
          <p:nvPr/>
        </p:nvSpPr>
        <p:spPr bwMode="auto">
          <a:xfrm flipV="1">
            <a:off x="566673" y="3824287"/>
            <a:ext cx="165100" cy="2270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0" name="Line 169"/>
          <p:cNvSpPr>
            <a:spLocks noChangeAspect="1" noChangeShapeType="1"/>
          </p:cNvSpPr>
          <p:nvPr/>
        </p:nvSpPr>
        <p:spPr bwMode="auto">
          <a:xfrm>
            <a:off x="439673" y="4779962"/>
            <a:ext cx="209550" cy="1381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1" name="Oval 170"/>
          <p:cNvSpPr>
            <a:spLocks noChangeAspect="1" noChangeArrowheads="1"/>
          </p:cNvSpPr>
          <p:nvPr/>
        </p:nvSpPr>
        <p:spPr bwMode="auto">
          <a:xfrm>
            <a:off x="1442973" y="4051300"/>
            <a:ext cx="206375" cy="228600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2" name="Oval 171"/>
          <p:cNvSpPr>
            <a:spLocks noChangeAspect="1" noChangeArrowheads="1"/>
          </p:cNvSpPr>
          <p:nvPr/>
        </p:nvSpPr>
        <p:spPr bwMode="auto">
          <a:xfrm>
            <a:off x="1150873" y="3778250"/>
            <a:ext cx="206375" cy="227012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3" name="Oval 172"/>
          <p:cNvSpPr>
            <a:spLocks noChangeAspect="1" noChangeArrowheads="1"/>
          </p:cNvSpPr>
          <p:nvPr/>
        </p:nvSpPr>
        <p:spPr bwMode="auto">
          <a:xfrm>
            <a:off x="1190560" y="4370387"/>
            <a:ext cx="209550" cy="228600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4" name="Oval 173"/>
          <p:cNvSpPr>
            <a:spLocks noChangeAspect="1" noChangeArrowheads="1"/>
          </p:cNvSpPr>
          <p:nvPr/>
        </p:nvSpPr>
        <p:spPr bwMode="auto">
          <a:xfrm>
            <a:off x="1357248" y="4689475"/>
            <a:ext cx="209550" cy="228600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5" name="Oval 174"/>
          <p:cNvSpPr>
            <a:spLocks noChangeAspect="1" noChangeArrowheads="1"/>
          </p:cNvSpPr>
          <p:nvPr/>
        </p:nvSpPr>
        <p:spPr bwMode="auto">
          <a:xfrm>
            <a:off x="1733485" y="4689475"/>
            <a:ext cx="207963" cy="228600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6" name="Oval 175"/>
          <p:cNvSpPr>
            <a:spLocks noChangeAspect="1" noChangeArrowheads="1"/>
          </p:cNvSpPr>
          <p:nvPr/>
        </p:nvSpPr>
        <p:spPr bwMode="auto">
          <a:xfrm>
            <a:off x="1025460" y="4872037"/>
            <a:ext cx="207963" cy="227013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7" name="Line 176"/>
          <p:cNvSpPr>
            <a:spLocks noChangeAspect="1" noChangeShapeType="1"/>
          </p:cNvSpPr>
          <p:nvPr/>
        </p:nvSpPr>
        <p:spPr bwMode="auto">
          <a:xfrm flipV="1">
            <a:off x="1190560" y="4826000"/>
            <a:ext cx="209550" cy="9207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8" name="Line 177"/>
          <p:cNvSpPr>
            <a:spLocks noChangeAspect="1" noChangeShapeType="1"/>
          </p:cNvSpPr>
          <p:nvPr/>
        </p:nvSpPr>
        <p:spPr bwMode="auto">
          <a:xfrm flipH="1" flipV="1">
            <a:off x="1317560" y="4552950"/>
            <a:ext cx="82550" cy="1825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9" name="Line 178"/>
          <p:cNvSpPr>
            <a:spLocks noChangeAspect="1" noChangeShapeType="1"/>
          </p:cNvSpPr>
          <p:nvPr/>
        </p:nvSpPr>
        <p:spPr bwMode="auto">
          <a:xfrm flipV="1">
            <a:off x="1357248" y="4189412"/>
            <a:ext cx="168275" cy="2270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0" name="Line 179"/>
          <p:cNvSpPr>
            <a:spLocks noChangeAspect="1" noChangeShapeType="1"/>
          </p:cNvSpPr>
          <p:nvPr/>
        </p:nvSpPr>
        <p:spPr bwMode="auto">
          <a:xfrm flipH="1" flipV="1">
            <a:off x="1274698" y="3914775"/>
            <a:ext cx="207962" cy="1825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1" name="Line 180"/>
          <p:cNvSpPr>
            <a:spLocks noChangeAspect="1" noChangeShapeType="1"/>
          </p:cNvSpPr>
          <p:nvPr/>
        </p:nvSpPr>
        <p:spPr bwMode="auto">
          <a:xfrm>
            <a:off x="1525523" y="4826000"/>
            <a:ext cx="207962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2" name="Oval 181"/>
          <p:cNvSpPr>
            <a:spLocks noChangeAspect="1" noChangeArrowheads="1"/>
          </p:cNvSpPr>
          <p:nvPr/>
        </p:nvSpPr>
        <p:spPr bwMode="auto">
          <a:xfrm>
            <a:off x="1941448" y="3733800"/>
            <a:ext cx="209550" cy="227012"/>
          </a:xfrm>
          <a:prstGeom prst="ellipse">
            <a:avLst/>
          </a:prstGeom>
          <a:gradFill rotWithShape="0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18900000" scaled="1"/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3" name="Line 182"/>
          <p:cNvSpPr>
            <a:spLocks noChangeAspect="1" noChangeShapeType="1"/>
          </p:cNvSpPr>
          <p:nvPr/>
        </p:nvSpPr>
        <p:spPr bwMode="auto">
          <a:xfrm flipH="1">
            <a:off x="1609660" y="3870325"/>
            <a:ext cx="374650" cy="22701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4" name="Line 183"/>
          <p:cNvSpPr>
            <a:spLocks noChangeAspect="1" noChangeShapeType="1"/>
          </p:cNvSpPr>
          <p:nvPr/>
        </p:nvSpPr>
        <p:spPr bwMode="auto">
          <a:xfrm>
            <a:off x="858773" y="4962525"/>
            <a:ext cx="166687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5" name="Oval 184"/>
          <p:cNvSpPr>
            <a:spLocks noChangeAspect="1" noChangeArrowheads="1"/>
          </p:cNvSpPr>
          <p:nvPr/>
        </p:nvSpPr>
        <p:spPr bwMode="auto">
          <a:xfrm rot="17839215">
            <a:off x="1629504" y="5390356"/>
            <a:ext cx="227012" cy="209550"/>
          </a:xfrm>
          <a:prstGeom prst="ellipse">
            <a:avLst/>
          </a:prstGeom>
          <a:gradFill rotWithShape="0">
            <a:gsLst>
              <a:gs pos="0">
                <a:srgbClr val="FF8000">
                  <a:gamma/>
                  <a:shade val="46275"/>
                  <a:invGamma/>
                </a:srgbClr>
              </a:gs>
              <a:gs pos="100000">
                <a:srgbClr val="FF8000"/>
              </a:gs>
            </a:gsLst>
            <a:lin ang="18900000" scaled="1"/>
          </a:gradFill>
          <a:ln w="9525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6" name="Oval 185"/>
          <p:cNvSpPr>
            <a:spLocks noChangeAspect="1" noChangeArrowheads="1"/>
          </p:cNvSpPr>
          <p:nvPr/>
        </p:nvSpPr>
        <p:spPr bwMode="auto">
          <a:xfrm rot="17839215">
            <a:off x="1965260" y="5376862"/>
            <a:ext cx="227013" cy="207963"/>
          </a:xfrm>
          <a:prstGeom prst="ellipse">
            <a:avLst/>
          </a:prstGeom>
          <a:gradFill rotWithShape="0">
            <a:gsLst>
              <a:gs pos="0">
                <a:srgbClr val="FF8000">
                  <a:gamma/>
                  <a:shade val="46275"/>
                  <a:invGamma/>
                </a:srgbClr>
              </a:gs>
              <a:gs pos="100000">
                <a:srgbClr val="FF8000"/>
              </a:gs>
            </a:gsLst>
            <a:lin ang="18900000" scaled="1"/>
          </a:gradFill>
          <a:ln w="9525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7" name="Oval 186"/>
          <p:cNvSpPr>
            <a:spLocks noChangeAspect="1" noChangeArrowheads="1"/>
          </p:cNvSpPr>
          <p:nvPr/>
        </p:nvSpPr>
        <p:spPr bwMode="auto">
          <a:xfrm rot="17839215">
            <a:off x="2137504" y="5012531"/>
            <a:ext cx="228600" cy="207962"/>
          </a:xfrm>
          <a:prstGeom prst="ellipse">
            <a:avLst/>
          </a:prstGeom>
          <a:gradFill rotWithShape="0">
            <a:gsLst>
              <a:gs pos="0">
                <a:srgbClr val="FF8000">
                  <a:gamma/>
                  <a:shade val="46275"/>
                  <a:invGamma/>
                </a:srgbClr>
              </a:gs>
              <a:gs pos="100000">
                <a:srgbClr val="FF8000"/>
              </a:gs>
            </a:gsLst>
            <a:lin ang="18900000" scaled="1"/>
          </a:gradFill>
          <a:ln w="9525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8" name="Line 187"/>
          <p:cNvSpPr>
            <a:spLocks noChangeAspect="1" noChangeShapeType="1"/>
          </p:cNvSpPr>
          <p:nvPr/>
        </p:nvSpPr>
        <p:spPr bwMode="auto">
          <a:xfrm rot="17839215" flipH="1" flipV="1">
            <a:off x="1856516" y="5426869"/>
            <a:ext cx="92075" cy="166688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39" name="Line 188"/>
          <p:cNvSpPr>
            <a:spLocks noChangeAspect="1" noChangeShapeType="1"/>
          </p:cNvSpPr>
          <p:nvPr/>
        </p:nvSpPr>
        <p:spPr bwMode="auto">
          <a:xfrm rot="17839215" flipV="1">
            <a:off x="1569972" y="5167313"/>
            <a:ext cx="182563" cy="207962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0" name="Line 189"/>
          <p:cNvSpPr>
            <a:spLocks noChangeAspect="1" noChangeShapeType="1"/>
          </p:cNvSpPr>
          <p:nvPr/>
        </p:nvSpPr>
        <p:spPr bwMode="auto">
          <a:xfrm rot="17839215">
            <a:off x="2061304" y="5330031"/>
            <a:ext cx="227012" cy="0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1" name="Line 190"/>
          <p:cNvSpPr>
            <a:spLocks noChangeAspect="1" noChangeShapeType="1"/>
          </p:cNvSpPr>
          <p:nvPr/>
        </p:nvSpPr>
        <p:spPr bwMode="auto">
          <a:xfrm rot="21123148">
            <a:off x="1496948" y="4859337"/>
            <a:ext cx="36512" cy="19685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2" name="Line 191"/>
          <p:cNvSpPr>
            <a:spLocks noChangeAspect="1" noChangeShapeType="1"/>
          </p:cNvSpPr>
          <p:nvPr/>
        </p:nvSpPr>
        <p:spPr bwMode="auto">
          <a:xfrm>
            <a:off x="858773" y="3824287"/>
            <a:ext cx="292100" cy="4603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3" name="Line 192"/>
          <p:cNvSpPr>
            <a:spLocks noChangeShapeType="1"/>
          </p:cNvSpPr>
          <p:nvPr/>
        </p:nvSpPr>
        <p:spPr bwMode="auto">
          <a:xfrm>
            <a:off x="2189098" y="4610100"/>
            <a:ext cx="5381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4" name="Oval 193"/>
          <p:cNvSpPr>
            <a:spLocks noChangeAspect="1" noChangeArrowheads="1"/>
          </p:cNvSpPr>
          <p:nvPr/>
        </p:nvSpPr>
        <p:spPr bwMode="auto">
          <a:xfrm>
            <a:off x="3621023" y="4013200"/>
            <a:ext cx="477837" cy="520700"/>
          </a:xfrm>
          <a:prstGeom prst="ellipse">
            <a:avLst/>
          </a:prstGeom>
          <a:gradFill rotWithShape="0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 eaLnBrk="0" hangingPunct="0"/>
            <a:r>
              <a:rPr lang="en-US" sz="2400" dirty="0">
                <a:latin typeface="Times" charset="0"/>
              </a:rPr>
              <a:t>aa</a:t>
            </a:r>
          </a:p>
        </p:txBody>
      </p:sp>
      <p:sp>
        <p:nvSpPr>
          <p:cNvPr id="45" name="Oval 194"/>
          <p:cNvSpPr>
            <a:spLocks noChangeAspect="1" noChangeArrowheads="1"/>
          </p:cNvSpPr>
          <p:nvPr/>
        </p:nvSpPr>
        <p:spPr bwMode="auto">
          <a:xfrm>
            <a:off x="2905060" y="4127500"/>
            <a:ext cx="477838" cy="520700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 eaLnBrk="0" hangingPunct="0"/>
            <a:r>
              <a:rPr lang="en-US" sz="2400" dirty="0">
                <a:latin typeface="Times" charset="0"/>
              </a:rPr>
              <a:t>aa</a:t>
            </a:r>
          </a:p>
        </p:txBody>
      </p:sp>
      <p:sp>
        <p:nvSpPr>
          <p:cNvPr id="46" name="Oval 195"/>
          <p:cNvSpPr>
            <a:spLocks noChangeAspect="1" noChangeArrowheads="1"/>
          </p:cNvSpPr>
          <p:nvPr/>
        </p:nvSpPr>
        <p:spPr bwMode="auto">
          <a:xfrm>
            <a:off x="3621023" y="4795837"/>
            <a:ext cx="477837" cy="520700"/>
          </a:xfrm>
          <a:prstGeom prst="ellipse">
            <a:avLst/>
          </a:prstGeom>
          <a:gradFill rotWithShape="0">
            <a:gsLst>
              <a:gs pos="0">
                <a:srgbClr val="FF8000">
                  <a:gamma/>
                  <a:shade val="46275"/>
                  <a:invGamma/>
                </a:srgbClr>
              </a:gs>
              <a:gs pos="100000">
                <a:srgbClr val="FF8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 eaLnBrk="0" hangingPunct="0"/>
            <a:r>
              <a:rPr lang="en-US" sz="2400" dirty="0">
                <a:latin typeface="Times" charset="0"/>
              </a:rPr>
              <a:t>aa</a:t>
            </a:r>
          </a:p>
        </p:txBody>
      </p:sp>
      <p:sp>
        <p:nvSpPr>
          <p:cNvPr id="47" name="Line 196"/>
          <p:cNvSpPr>
            <a:spLocks noChangeShapeType="1"/>
          </p:cNvSpPr>
          <p:nvPr/>
        </p:nvSpPr>
        <p:spPr bwMode="auto">
          <a:xfrm flipV="1">
            <a:off x="3382898" y="4273550"/>
            <a:ext cx="298450" cy="65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8" name="Line 197"/>
          <p:cNvSpPr>
            <a:spLocks noChangeShapeType="1"/>
          </p:cNvSpPr>
          <p:nvPr/>
        </p:nvSpPr>
        <p:spPr bwMode="auto">
          <a:xfrm flipV="1">
            <a:off x="3860735" y="4405312"/>
            <a:ext cx="0" cy="390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49" name="Text Box 198"/>
          <p:cNvSpPr txBox="1">
            <a:spLocks noChangeArrowheads="1"/>
          </p:cNvSpPr>
          <p:nvPr/>
        </p:nvSpPr>
        <p:spPr bwMode="auto">
          <a:xfrm>
            <a:off x="239648" y="315595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ATOMS</a:t>
            </a:r>
            <a:endParaRPr lang="en-US" sz="1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50" name="Text Box 199"/>
          <p:cNvSpPr txBox="1">
            <a:spLocks noChangeArrowheads="1"/>
          </p:cNvSpPr>
          <p:nvPr/>
        </p:nvSpPr>
        <p:spPr bwMode="auto">
          <a:xfrm>
            <a:off x="3181285" y="3122612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AMINO ACIDS</a:t>
            </a:r>
            <a:endParaRPr lang="en-US" sz="1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51" name="Line 200"/>
          <p:cNvSpPr>
            <a:spLocks noChangeShapeType="1"/>
          </p:cNvSpPr>
          <p:nvPr/>
        </p:nvSpPr>
        <p:spPr bwMode="auto">
          <a:xfrm flipH="1">
            <a:off x="1414398" y="5511800"/>
            <a:ext cx="238125" cy="130175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 dirty="0"/>
          </a:p>
        </p:txBody>
      </p:sp>
      <p:sp>
        <p:nvSpPr>
          <p:cNvPr id="52" name="Oval 201"/>
          <p:cNvSpPr>
            <a:spLocks noChangeAspect="1" noChangeArrowheads="1"/>
          </p:cNvSpPr>
          <p:nvPr/>
        </p:nvSpPr>
        <p:spPr bwMode="auto">
          <a:xfrm rot="17839215">
            <a:off x="1254854" y="5555456"/>
            <a:ext cx="228600" cy="207962"/>
          </a:xfrm>
          <a:prstGeom prst="ellipse">
            <a:avLst/>
          </a:prstGeom>
          <a:gradFill rotWithShape="0">
            <a:gsLst>
              <a:gs pos="0">
                <a:srgbClr val="FF8000">
                  <a:gamma/>
                  <a:shade val="46275"/>
                  <a:invGamma/>
                </a:srgbClr>
              </a:gs>
              <a:gs pos="100000">
                <a:srgbClr val="FF8000"/>
              </a:gs>
            </a:gsLst>
            <a:lin ang="18900000" scaled="1"/>
          </a:gradFill>
          <a:ln w="9525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53" name="Oval 202"/>
          <p:cNvSpPr>
            <a:spLocks noChangeAspect="1" noChangeArrowheads="1"/>
          </p:cNvSpPr>
          <p:nvPr/>
        </p:nvSpPr>
        <p:spPr bwMode="auto">
          <a:xfrm rot="17839215">
            <a:off x="1483454" y="5003006"/>
            <a:ext cx="228600" cy="207962"/>
          </a:xfrm>
          <a:prstGeom prst="ellipse">
            <a:avLst/>
          </a:prstGeom>
          <a:gradFill rotWithShape="0">
            <a:gsLst>
              <a:gs pos="0">
                <a:srgbClr val="FF8000">
                  <a:gamma/>
                  <a:shade val="46275"/>
                  <a:invGamma/>
                </a:srgbClr>
              </a:gs>
              <a:gs pos="100000">
                <a:srgbClr val="FF8000"/>
              </a:gs>
            </a:gsLst>
            <a:lin ang="18900000" scaled="1"/>
          </a:gradFill>
          <a:ln w="9525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pic>
        <p:nvPicPr>
          <p:cNvPr id="54" name="Picture 203" descr="intein_strct_der_align_network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547" b="668"/>
          <a:stretch>
            <a:fillRect/>
          </a:stretch>
        </p:blipFill>
        <p:spPr bwMode="auto">
          <a:xfrm>
            <a:off x="5329173" y="3579812"/>
            <a:ext cx="37957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204"/>
          <p:cNvSpPr>
            <a:spLocks noChangeShapeType="1"/>
          </p:cNvSpPr>
          <p:nvPr/>
        </p:nvSpPr>
        <p:spPr bwMode="auto">
          <a:xfrm>
            <a:off x="4317935" y="4559300"/>
            <a:ext cx="685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56" name="Text Box 205"/>
          <p:cNvSpPr txBox="1">
            <a:spLocks noChangeArrowheads="1"/>
          </p:cNvSpPr>
          <p:nvPr/>
        </p:nvSpPr>
        <p:spPr bwMode="auto">
          <a:xfrm>
            <a:off x="5848285" y="3125787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/>
            <a:r>
              <a:rPr lang="en-US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RESIDUE NETWORK GRAPH</a:t>
            </a:r>
            <a:endParaRPr lang="en-US" sz="1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6035860"/>
            <a:ext cx="9091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dirty="0"/>
              <a:t>Network analysis of protein structures identifies functional residues</a:t>
            </a:r>
            <a:r>
              <a:rPr lang="en-US" sz="1400" dirty="0"/>
              <a:t>, Amitai G, Shemesh A, Sitbon E, Shklyar M, Netanely D, Venger I &amp; Pietrokovski S (2004) </a:t>
            </a:r>
            <a:r>
              <a:rPr lang="en-US" sz="1400" i="1" dirty="0"/>
              <a:t>Journal of Molecular Biology, Volume </a:t>
            </a:r>
            <a:r>
              <a:rPr lang="en-US" sz="1400" b="1" i="1" dirty="0"/>
              <a:t>344(4),</a:t>
            </a:r>
            <a:r>
              <a:rPr lang="en-US" sz="1400" i="1" dirty="0"/>
              <a:t> 1135-1146</a:t>
            </a:r>
            <a:endParaRPr lang="he-IL" sz="1400" dirty="0"/>
          </a:p>
        </p:txBody>
      </p:sp>
    </p:spTree>
    <p:extLst>
      <p:ext uri="{BB962C8B-B14F-4D97-AF65-F5344CB8AC3E}">
        <p14:creationId xmlns="" xmlns:p14="http://schemas.microsoft.com/office/powerpoint/2010/main" val="171271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849356"/>
            <a:ext cx="8444703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WIS – Rotation III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192888" cy="3474720"/>
          </a:xfrm>
        </p:spPr>
        <p:txBody>
          <a:bodyPr/>
          <a:lstStyle/>
          <a:p>
            <a:pPr marL="45720" indent="0" algn="l" rtl="0">
              <a:buNone/>
            </a:pPr>
            <a:r>
              <a:rPr lang="en-US" dirty="0" smtClean="0"/>
              <a:t>Dr. Jasmin Fisher, Prof. David Harel’s Lab</a:t>
            </a:r>
            <a:endParaRPr lang="en-US" dirty="0"/>
          </a:p>
          <a:p>
            <a:pPr marL="45720" indent="0" algn="l" rtl="0">
              <a:buNone/>
            </a:pPr>
            <a:r>
              <a:rPr lang="en-US" dirty="0" smtClean="0"/>
              <a:t>Developing a reactive animation responding in real time to a biological simulation model (FLASH)</a:t>
            </a:r>
            <a:endParaRPr lang="en-US" b="1" dirty="0" smtClean="0"/>
          </a:p>
          <a:p>
            <a:pPr algn="l" rtl="0"/>
            <a:endParaRPr lang="he-IL" dirty="0"/>
          </a:p>
        </p:txBody>
      </p:sp>
      <p:pic>
        <p:nvPicPr>
          <p:cNvPr id="2050" name="Picture 2" descr="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15" y="0"/>
            <a:ext cx="3769942" cy="84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4" t="28432" r="55134" b="36140"/>
          <a:stretch/>
        </p:blipFill>
        <p:spPr bwMode="auto">
          <a:xfrm>
            <a:off x="2987824" y="3501008"/>
            <a:ext cx="3312368" cy="274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1268" y="6381328"/>
            <a:ext cx="10454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4"/>
              </a:rPr>
              <a:t>Activate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664869" y="3530942"/>
            <a:ext cx="202529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Not Predefined</a:t>
            </a:r>
          </a:p>
          <a:p>
            <a:pPr marL="285750" indent="-28575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Quite Generic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4112675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444703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WIS – Eytan Domany’s Lab</a:t>
            </a:r>
            <a:endParaRPr lang="he-IL" dirty="0"/>
          </a:p>
        </p:txBody>
      </p:sp>
      <p:pic>
        <p:nvPicPr>
          <p:cNvPr id="2050" name="Picture 2" descr="Home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15" y="0"/>
            <a:ext cx="3769942" cy="84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1823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Leukemic Over Expression of Tissue Specific Genes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5760640" cy="4608512"/>
          </a:xfrm>
        </p:spPr>
        <p:txBody>
          <a:bodyPr/>
          <a:lstStyle/>
          <a:p>
            <a:pPr marL="45720" indent="0">
              <a:buNone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/>
              <a:t>Induction in myeloid leukemic cells of genes that are expressed in different normal tissues</a:t>
            </a:r>
            <a:r>
              <a:rPr lang="en-US" sz="1600" i="1" dirty="0"/>
              <a:t>, Lotem J, Benjamin H, Netanely D, Domany E, Sachs L. (2004) </a:t>
            </a:r>
            <a:r>
              <a:rPr lang="en-US" sz="1600" i="1" dirty="0" smtClean="0"/>
              <a:t>PNAS</a:t>
            </a:r>
          </a:p>
          <a:p>
            <a:pPr>
              <a:buFont typeface="Arial" pitchFamily="34" charset="0"/>
              <a:buChar char="•"/>
            </a:pPr>
            <a:endParaRPr lang="en-US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Human </a:t>
            </a:r>
            <a:r>
              <a:rPr lang="en-US" sz="1600" b="1" i="1" dirty="0"/>
              <a:t>cancers overexpress genes that are specific to a variety of normal human tissues</a:t>
            </a:r>
            <a:r>
              <a:rPr lang="en-US" sz="1600" i="1" dirty="0"/>
              <a:t>, Joseph Lotem, Dvir Netanely, Eytan Domany, and Leo Sachs (2005</a:t>
            </a:r>
            <a:r>
              <a:rPr lang="en-US" sz="1600" i="1" dirty="0" smtClean="0"/>
              <a:t>) PNAS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0" y="0"/>
            <a:ext cx="324036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/>
              <a:t>WIS – Eytan Domany’s Lab I</a:t>
            </a:r>
            <a:endParaRPr lang="he-IL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3"/>
            <a:ext cx="2206883" cy="2889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93" y="4608512"/>
            <a:ext cx="3263995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370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3"/>
            <a:ext cx="2206883" cy="2889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93" y="4608512"/>
            <a:ext cx="3263995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2" y="1918337"/>
            <a:ext cx="5039792" cy="486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0">
              <a:lnSpc>
                <a:spcPct val="105000"/>
              </a:lnSpc>
            </a:pPr>
            <a:endParaRPr lang="en-US" sz="2000" dirty="0" smtClean="0"/>
          </a:p>
          <a:p>
            <a:pPr marL="45720" indent="0" algn="justLow" rtl="0">
              <a:lnSpc>
                <a:spcPct val="105000"/>
              </a:lnSpc>
              <a:buNone/>
            </a:pPr>
            <a:r>
              <a:rPr lang="en-US" sz="2000" dirty="0" smtClean="0"/>
              <a:t>Su et al. 2004</a:t>
            </a:r>
          </a:p>
          <a:p>
            <a:pPr lvl="1" algn="justLow" rtl="0">
              <a:lnSpc>
                <a:spcPct val="80000"/>
              </a:lnSpc>
            </a:pPr>
            <a:r>
              <a:rPr lang="en-US" sz="1800" dirty="0" smtClean="0"/>
              <a:t>72 normal tissue samples</a:t>
            </a:r>
          </a:p>
          <a:p>
            <a:pPr lvl="1" algn="justLow" rtl="0">
              <a:lnSpc>
                <a:spcPct val="80000"/>
              </a:lnSpc>
            </a:pPr>
            <a:r>
              <a:rPr lang="en-US" sz="1800" dirty="0" smtClean="0"/>
              <a:t>7 cancer cell lines</a:t>
            </a:r>
          </a:p>
          <a:p>
            <a:pPr marL="45720" indent="0" algn="justLow" rtl="0">
              <a:lnSpc>
                <a:spcPct val="105000"/>
              </a:lnSpc>
              <a:buNone/>
            </a:pPr>
            <a:r>
              <a:rPr lang="en-US" sz="2000" dirty="0" smtClean="0"/>
              <a:t>Downing et al. 2003, 2004</a:t>
            </a:r>
          </a:p>
          <a:p>
            <a:pPr lvl="1" algn="justLow" rtl="0">
              <a:lnSpc>
                <a:spcPct val="80000"/>
              </a:lnSpc>
            </a:pPr>
            <a:r>
              <a:rPr lang="en-US" sz="1800" dirty="0" smtClean="0"/>
              <a:t>132 pediatric patients with different acute lymphoid leukemia (ALL) subtypes </a:t>
            </a:r>
          </a:p>
          <a:p>
            <a:pPr lvl="1" algn="justLow" rtl="0">
              <a:lnSpc>
                <a:spcPct val="80000"/>
              </a:lnSpc>
            </a:pPr>
            <a:r>
              <a:rPr lang="en-US" sz="1800" dirty="0" smtClean="0"/>
              <a:t>130 pediatric patients with different acute myeloid leukemia (AML) subtypes </a:t>
            </a:r>
          </a:p>
          <a:p>
            <a:pPr lvl="1" algn="justLow" rtl="0">
              <a:lnSpc>
                <a:spcPct val="80000"/>
              </a:lnSpc>
            </a:pPr>
            <a:r>
              <a:rPr lang="en-US" sz="1800" dirty="0" smtClean="0"/>
              <a:t>5 pediatric patients with T-ALL with a rearranged </a:t>
            </a:r>
            <a:r>
              <a:rPr lang="en-US" sz="1800" i="1" dirty="0" smtClean="0"/>
              <a:t>MLL</a:t>
            </a:r>
            <a:r>
              <a:rPr lang="en-US" sz="1800" dirty="0" smtClean="0"/>
              <a:t> gene </a:t>
            </a:r>
            <a:endParaRPr lang="en-US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-571498" y="2631905"/>
            <a:ext cx="1512889" cy="369332"/>
          </a:xfrm>
          <a:prstGeom prst="rect">
            <a:avLst/>
          </a:prstGeom>
          <a:solidFill>
            <a:srgbClr val="808080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Analysis 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16200000">
            <a:off x="-874648" y="4519674"/>
            <a:ext cx="2116014" cy="366714"/>
          </a:xfrm>
          <a:prstGeom prst="rect">
            <a:avLst/>
          </a:prstGeom>
          <a:solidFill>
            <a:srgbClr val="808080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Analysis 2</a:t>
            </a:r>
          </a:p>
        </p:txBody>
      </p:sp>
      <p:sp>
        <p:nvSpPr>
          <p:cNvPr id="7" name="מלבן 6"/>
          <p:cNvSpPr/>
          <p:nvPr/>
        </p:nvSpPr>
        <p:spPr>
          <a:xfrm>
            <a:off x="396305" y="1844824"/>
            <a:ext cx="5759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l" rt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200" b="1" dirty="0" smtClean="0">
                <a:solidFill>
                  <a:srgbClr val="0070C0"/>
                </a:solidFill>
              </a:rPr>
              <a:t>DATA USED</a:t>
            </a:r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en-US" sz="2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2292480" y="5873003"/>
            <a:ext cx="3215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l" rtl="0">
              <a:buNone/>
            </a:pPr>
            <a:r>
              <a:rPr lang="en-US" dirty="0" smtClean="0"/>
              <a:t>Data preprocessing, </a:t>
            </a:r>
          </a:p>
          <a:p>
            <a:pPr marL="45720" indent="0" algn="l" rtl="0">
              <a:buNone/>
            </a:pPr>
            <a:r>
              <a:rPr lang="en-US" dirty="0" smtClean="0"/>
              <a:t>SPC clustering,</a:t>
            </a:r>
          </a:p>
          <a:p>
            <a:pPr marL="45720" indent="0" algn="l" rtl="0">
              <a:buNone/>
            </a:pPr>
            <a:r>
              <a:rPr lang="en-US" dirty="0" smtClean="0"/>
              <a:t>Extensive biological analysis</a:t>
            </a:r>
            <a:endParaRPr lang="en-US" dirty="0"/>
          </a:p>
        </p:txBody>
      </p:sp>
      <p:sp>
        <p:nvSpPr>
          <p:cNvPr id="17" name="כותרת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864096"/>
          </a:xfrm>
        </p:spPr>
        <p:txBody>
          <a:bodyPr/>
          <a:lstStyle/>
          <a:p>
            <a:r>
              <a:rPr lang="en-US" sz="3600" dirty="0"/>
              <a:t>Leukemic Over Expression of Tissue Specific Genes</a:t>
            </a: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0" y="0"/>
            <a:ext cx="324036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/>
              <a:t>WIS – Eytan Domany’s Lab I</a:t>
            </a:r>
            <a:endParaRPr lang="he-IL" sz="1800" dirty="0"/>
          </a:p>
        </p:txBody>
      </p:sp>
    </p:spTree>
    <p:extLst>
      <p:ext uri="{BB962C8B-B14F-4D97-AF65-F5344CB8AC3E}">
        <p14:creationId xmlns="" xmlns:p14="http://schemas.microsoft.com/office/powerpoint/2010/main" val="30974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3"/>
            <a:ext cx="2206883" cy="2889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93" y="4608512"/>
            <a:ext cx="3263995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מלבן 6"/>
          <p:cNvSpPr/>
          <p:nvPr/>
        </p:nvSpPr>
        <p:spPr>
          <a:xfrm>
            <a:off x="468312" y="1773977"/>
            <a:ext cx="5759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l" rt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200" b="1" dirty="0" smtClean="0">
                <a:solidFill>
                  <a:srgbClr val="0070C0"/>
                </a:solidFill>
              </a:rPr>
              <a:t>QUESTION POSED</a:t>
            </a:r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en-US" sz="2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11560" y="2348880"/>
            <a:ext cx="4896544" cy="388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/>
              <a:t>Are </a:t>
            </a:r>
            <a:r>
              <a:rPr lang="en-US" dirty="0" smtClean="0"/>
              <a:t>up-regulated </a:t>
            </a:r>
            <a:r>
              <a:rPr lang="en-US" dirty="0"/>
              <a:t>genes in cancer cells limited only to those genes that are normally preferentially expressed in the same tissues from which the cancer originated? </a:t>
            </a:r>
            <a:endParaRPr lang="en-US" dirty="0" smtClean="0"/>
          </a:p>
          <a:p>
            <a:pPr marL="285750" indent="-285750" algn="justLow" rtl="0">
              <a:lnSpc>
                <a:spcPct val="115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 algn="justLow" rtl="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>
                <a:cs typeface="Arial" pitchFamily="34" charset="0"/>
              </a:rPr>
              <a:t>re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tissue specific characteristics of the genes that are up-regulated in cancer universal, or do they vary between different human cancer cell lines and different subtypes of human leukemia from patients?</a:t>
            </a: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864096"/>
          </a:xfrm>
        </p:spPr>
        <p:txBody>
          <a:bodyPr/>
          <a:lstStyle/>
          <a:p>
            <a:r>
              <a:rPr lang="en-US" sz="3600" dirty="0"/>
              <a:t>Leukemic Over Expression of Tissue Specific Genes</a:t>
            </a: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0" y="0"/>
            <a:ext cx="324036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/>
              <a:t>WIS – Eytan Domany’s Lab I</a:t>
            </a:r>
            <a:endParaRPr lang="he-IL" sz="1800" dirty="0"/>
          </a:p>
        </p:txBody>
      </p:sp>
    </p:spTree>
    <p:extLst>
      <p:ext uri="{BB962C8B-B14F-4D97-AF65-F5344CB8AC3E}">
        <p14:creationId xmlns="" xmlns:p14="http://schemas.microsoft.com/office/powerpoint/2010/main" val="16055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468312" y="1845985"/>
            <a:ext cx="8208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l" rt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RESULTS</a:t>
            </a:r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en-US" sz="2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55576" y="2335741"/>
            <a:ext cx="8280920" cy="454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Aft>
                <a:spcPct val="60000"/>
              </a:spcAft>
              <a:buFontTx/>
              <a:buChar char="•"/>
            </a:pPr>
            <a:r>
              <a:rPr lang="en-US" dirty="0">
                <a:solidFill>
                  <a:srgbClr val="284C6A"/>
                </a:solidFill>
                <a:latin typeface="Trebuchet MS" pitchFamily="34" charset="0"/>
              </a:rPr>
              <a:t>L</a:t>
            </a:r>
            <a:r>
              <a:rPr lang="en-US" dirty="0" smtClean="0">
                <a:solidFill>
                  <a:srgbClr val="284C6A"/>
                </a:solidFill>
                <a:latin typeface="Trebuchet MS" pitchFamily="34" charset="0"/>
              </a:rPr>
              <a:t>eukemic </a:t>
            </a:r>
            <a:r>
              <a:rPr lang="en-US" dirty="0">
                <a:solidFill>
                  <a:srgbClr val="284C6A"/>
                </a:solidFill>
                <a:latin typeface="Trebuchet MS" pitchFamily="34" charset="0"/>
              </a:rPr>
              <a:t>cell </a:t>
            </a:r>
            <a:r>
              <a:rPr lang="en-US" dirty="0" smtClean="0">
                <a:solidFill>
                  <a:srgbClr val="284C6A"/>
                </a:solidFill>
                <a:latin typeface="Trebuchet MS" pitchFamily="34" charset="0"/>
              </a:rPr>
              <a:t>lines highly </a:t>
            </a:r>
            <a:r>
              <a:rPr lang="en-US" dirty="0">
                <a:solidFill>
                  <a:srgbClr val="284C6A"/>
                </a:solidFill>
                <a:latin typeface="Trebuchet MS" pitchFamily="34" charset="0"/>
              </a:rPr>
              <a:t>expressed various genes that are preferentially expressed in tissues other than those from which the cancers originated including neuronal, liver, kidney, thyroid, lung or </a:t>
            </a:r>
            <a:r>
              <a:rPr lang="en-US" dirty="0" smtClean="0">
                <a:solidFill>
                  <a:srgbClr val="284C6A"/>
                </a:solidFill>
                <a:latin typeface="Trebuchet MS" pitchFamily="34" charset="0"/>
              </a:rPr>
              <a:t>placenta.</a:t>
            </a:r>
          </a:p>
          <a:p>
            <a:pPr algn="l" rtl="0">
              <a:lnSpc>
                <a:spcPct val="120000"/>
              </a:lnSpc>
              <a:spcAft>
                <a:spcPct val="60000"/>
              </a:spcAft>
              <a:buFontTx/>
              <a:buChar char="•"/>
            </a:pPr>
            <a:r>
              <a:rPr lang="en-US" dirty="0">
                <a:solidFill>
                  <a:srgbClr val="284C6A"/>
                </a:solidFill>
                <a:latin typeface="Trebuchet MS" pitchFamily="34" charset="0"/>
              </a:rPr>
              <a:t>Most of these genes were over expressed only in a single cancer </a:t>
            </a:r>
            <a:r>
              <a:rPr lang="en-US" dirty="0" smtClean="0">
                <a:solidFill>
                  <a:srgbClr val="284C6A"/>
                </a:solidFill>
                <a:latin typeface="Trebuchet MS" pitchFamily="34" charset="0"/>
              </a:rPr>
              <a:t>subtype</a:t>
            </a:r>
            <a:r>
              <a:rPr lang="en-US" dirty="0">
                <a:solidFill>
                  <a:srgbClr val="284C6A"/>
                </a:solidFill>
                <a:latin typeface="Trebuchet MS" pitchFamily="34" charset="0"/>
              </a:rPr>
              <a:t>, indicating that the different cancer cells show differences both in the number and the identity of their over expressed genes. </a:t>
            </a:r>
          </a:p>
          <a:p>
            <a:pPr algn="l" rtl="0">
              <a:lnSpc>
                <a:spcPct val="120000"/>
              </a:lnSpc>
              <a:spcAft>
                <a:spcPct val="60000"/>
              </a:spcAft>
              <a:buFontTx/>
              <a:buChar char="•"/>
            </a:pPr>
            <a:r>
              <a:rPr lang="en-US" dirty="0">
                <a:solidFill>
                  <a:srgbClr val="284C6A"/>
                </a:solidFill>
                <a:latin typeface="Trebuchet MS" pitchFamily="34" charset="0"/>
              </a:rPr>
              <a:t>It is suggested that the ability to over express genes that are normally preferentially expressed in tissues other than the cancer’s origin, is a general property of cancer cells that plays a major role in determining the behavior of the cancers, including their metastatic potential and possible trans-differentiation therapy paths. </a:t>
            </a:r>
          </a:p>
          <a:p>
            <a:pPr algn="l" rtl="0">
              <a:lnSpc>
                <a:spcPct val="120000"/>
              </a:lnSpc>
              <a:spcAft>
                <a:spcPct val="60000"/>
              </a:spcAft>
              <a:buFontTx/>
              <a:buChar char="•"/>
            </a:pPr>
            <a:endParaRPr lang="en-US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35564"/>
            <a:ext cx="1080120" cy="70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864096"/>
          </a:xfrm>
        </p:spPr>
        <p:txBody>
          <a:bodyPr/>
          <a:lstStyle/>
          <a:p>
            <a:r>
              <a:rPr lang="en-US" sz="3600" dirty="0"/>
              <a:t>Leukemic Over Expression of Tissue Specific Genes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0" y="0"/>
            <a:ext cx="324036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/>
              <a:t>WIS – Eytan Domany’s Lab I</a:t>
            </a:r>
            <a:endParaRPr lang="he-IL" sz="1800" dirty="0"/>
          </a:p>
        </p:txBody>
      </p:sp>
    </p:spTree>
    <p:extLst>
      <p:ext uri="{BB962C8B-B14F-4D97-AF65-F5344CB8AC3E}">
        <p14:creationId xmlns="" xmlns:p14="http://schemas.microsoft.com/office/powerpoint/2010/main" val="32107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 – Eytan Domany’s Lab II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280920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/>
              <a:t>More gene expression analysis…</a:t>
            </a:r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“Analysis </a:t>
            </a:r>
            <a:r>
              <a:rPr lang="en-US" sz="2000" dirty="0"/>
              <a:t>of hippocampal gene </a:t>
            </a:r>
            <a:r>
              <a:rPr lang="en-US" sz="2000" dirty="0" smtClean="0"/>
              <a:t>expression suggested </a:t>
            </a:r>
            <a:r>
              <a:rPr lang="en-US" sz="2000" b="1" dirty="0">
                <a:solidFill>
                  <a:schemeClr val="tx2"/>
                </a:solidFill>
              </a:rPr>
              <a:t>that immune-dependent spatial memory</a:t>
            </a:r>
            <a:r>
              <a:rPr lang="en-US" sz="2000" dirty="0"/>
              <a:t> performance was associated with the </a:t>
            </a:r>
            <a:r>
              <a:rPr lang="en-US" sz="2000" dirty="0" smtClean="0"/>
              <a:t>expression of </a:t>
            </a:r>
            <a:r>
              <a:rPr lang="en-US" sz="2000" dirty="0"/>
              <a:t>insulin-like growth factor (</a:t>
            </a:r>
            <a:r>
              <a:rPr lang="en-US" sz="2000" i="1" dirty="0"/>
              <a:t>Igf1</a:t>
            </a:r>
            <a:r>
              <a:rPr lang="en-US" sz="2000" dirty="0" smtClean="0"/>
              <a:t>)”</a:t>
            </a:r>
          </a:p>
          <a:p>
            <a:pPr marL="640080" lvl="2" indent="0">
              <a:buNone/>
            </a:pPr>
            <a:r>
              <a:rPr lang="en-US" sz="1600" b="1" i="1" dirty="0" smtClean="0"/>
              <a:t>Age-dependent </a:t>
            </a:r>
            <a:r>
              <a:rPr lang="en-US" sz="1600" b="1" i="1" dirty="0"/>
              <a:t>spatial memory loss can be partially restored by immune activation</a:t>
            </a:r>
            <a:r>
              <a:rPr lang="en-US" sz="1600" b="1" i="1" dirty="0" smtClean="0"/>
              <a:t>. </a:t>
            </a:r>
            <a:r>
              <a:rPr lang="en-US" sz="1600" i="1" dirty="0" smtClean="0"/>
              <a:t>Ron-Harel </a:t>
            </a:r>
            <a:r>
              <a:rPr lang="en-US" sz="1600" i="1" dirty="0"/>
              <a:t>N, Segev Y, Lewitus GM, Cardon M, Ziv Y, Netanely D, Jacob-Hirsch J, Amariglio N, Rechavi G, Domany E, Schwartz M</a:t>
            </a:r>
            <a:r>
              <a:rPr lang="en-US" sz="1600" i="1" dirty="0" smtClean="0"/>
              <a:t>. (2008) Rejuvenation </a:t>
            </a:r>
            <a:r>
              <a:rPr lang="en-US" sz="1600" i="1" dirty="0"/>
              <a:t>Res</a:t>
            </a:r>
            <a:r>
              <a:rPr lang="en-US" sz="1400" i="1" dirty="0"/>
              <a:t>. </a:t>
            </a:r>
            <a:endParaRPr lang="en-US" sz="1400" i="1" dirty="0" smtClean="0"/>
          </a:p>
          <a:p>
            <a:pPr marL="640080" lvl="2" indent="0">
              <a:buNone/>
            </a:pPr>
            <a:endParaRPr lang="en-US" sz="1300" i="1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6804248" y="5995026"/>
            <a:ext cx="1973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l" rtl="0">
              <a:buNone/>
            </a:pPr>
            <a:r>
              <a:rPr lang="en-US" dirty="0"/>
              <a:t>Preprocessing</a:t>
            </a:r>
            <a:r>
              <a:rPr lang="en-US" dirty="0" smtClean="0"/>
              <a:t>,</a:t>
            </a:r>
          </a:p>
          <a:p>
            <a:pPr marL="45720" indent="0" algn="l" rtl="0">
              <a:buNone/>
            </a:pPr>
            <a:r>
              <a:rPr lang="en-US" dirty="0" smtClean="0"/>
              <a:t>Supervised tests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90788"/>
            <a:ext cx="1752600" cy="1543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12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 – Eytan Domany’s Lab III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280920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/>
              <a:t>And more </a:t>
            </a:r>
            <a:r>
              <a:rPr lang="en-US" sz="2400" b="1" dirty="0"/>
              <a:t>g</a:t>
            </a:r>
            <a:r>
              <a:rPr lang="en-US" sz="2400" b="1" dirty="0" smtClean="0"/>
              <a:t>ene expression analysis… </a:t>
            </a:r>
            <a:r>
              <a:rPr lang="en-US" sz="2800" b="1" dirty="0" smtClean="0"/>
              <a:t>Microgravity</a:t>
            </a:r>
            <a:endParaRPr lang="en-US" sz="2400" b="1" dirty="0" smtClean="0"/>
          </a:p>
          <a:p>
            <a:pPr marL="640080" lvl="2" indent="0">
              <a:buNone/>
            </a:pPr>
            <a:endParaRPr lang="en-US" sz="1300" i="1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“The </a:t>
            </a:r>
            <a:r>
              <a:rPr lang="en-US" sz="2000" dirty="0"/>
              <a:t>data sets showed significant decreases in osteogenic and chondrogenic gene expression and an increase in adipogenic gene expression, indicating that ex vivo adipose tissue engineering may benefit from simulated </a:t>
            </a:r>
            <a:r>
              <a:rPr lang="en-US" sz="2000" b="1" dirty="0" smtClean="0">
                <a:solidFill>
                  <a:schemeClr val="tx2"/>
                </a:solidFill>
              </a:rPr>
              <a:t>microgravity</a:t>
            </a:r>
            <a:r>
              <a:rPr lang="en-US" sz="2000" dirty="0" smtClean="0"/>
              <a:t>”</a:t>
            </a:r>
            <a:endParaRPr lang="en-US" sz="2000" dirty="0"/>
          </a:p>
          <a:p>
            <a:pPr marL="640080" lvl="2" indent="0">
              <a:buNone/>
            </a:pPr>
            <a:r>
              <a:rPr lang="en-US" sz="1600" b="1" i="1" dirty="0" smtClean="0"/>
              <a:t>The </a:t>
            </a:r>
            <a:r>
              <a:rPr lang="en-US" sz="1600" b="1" i="1" dirty="0"/>
              <a:t>effect of simulated microgravity on human mesenchymal stem cells cultured in an osteogenic differentiation system: a bioinformatics study</a:t>
            </a:r>
            <a:r>
              <a:rPr lang="en-US" sz="1600" b="1" i="1" dirty="0" smtClean="0"/>
              <a:t>. </a:t>
            </a:r>
            <a:r>
              <a:rPr lang="en-US" sz="1600" i="1" dirty="0" smtClean="0"/>
              <a:t>Sheyn </a:t>
            </a:r>
            <a:r>
              <a:rPr lang="en-US" sz="1600" i="1" dirty="0"/>
              <a:t>D, Pelled G, Netanely D, Domany E, Gazit D</a:t>
            </a:r>
            <a:r>
              <a:rPr lang="en-US" sz="1600" i="1" dirty="0" smtClean="0"/>
              <a:t>. (2010) Tissue Eng.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pic>
        <p:nvPicPr>
          <p:cNvPr id="6148" name="Picture 4" descr="http://www.liebertonline.com/na101/home/literatum/publisher/mal/journals/content/tea/2010/tea.2010.16.issue-11/ten.tea.2009.0834/production/images/large/figur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48" y="4451040"/>
            <a:ext cx="3157248" cy="236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מלבן 6"/>
          <p:cNvSpPr/>
          <p:nvPr/>
        </p:nvSpPr>
        <p:spPr>
          <a:xfrm>
            <a:off x="0" y="5854686"/>
            <a:ext cx="298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l" rtl="0">
              <a:buNone/>
            </a:pPr>
            <a:r>
              <a:rPr lang="en-US" sz="1400" dirty="0"/>
              <a:t>Preprocessing</a:t>
            </a:r>
            <a:r>
              <a:rPr lang="en-US" sz="1400" dirty="0" smtClean="0"/>
              <a:t>,</a:t>
            </a:r>
          </a:p>
          <a:p>
            <a:pPr marL="45720" indent="0" algn="l" rtl="0">
              <a:buNone/>
            </a:pPr>
            <a:r>
              <a:rPr lang="en-US" sz="1400" dirty="0" smtClean="0"/>
              <a:t>Supervised tests,</a:t>
            </a:r>
          </a:p>
          <a:p>
            <a:pPr marL="45720" indent="0" algn="l" rtl="0">
              <a:buNone/>
            </a:pPr>
            <a:r>
              <a:rPr lang="en-US" sz="1400" dirty="0" smtClean="0"/>
              <a:t>Gene ontology enrichment tests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5931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77200" cy="603250"/>
          </a:xfrm>
        </p:spPr>
        <p:txBody>
          <a:bodyPr/>
          <a:lstStyle/>
          <a:p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Central Dogma Of Molecular Biology</a:t>
            </a:r>
          </a:p>
        </p:txBody>
      </p:sp>
      <p:pic>
        <p:nvPicPr>
          <p:cNvPr id="152585" name="Picture 9" descr="centralDogm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052513"/>
            <a:ext cx="5346700" cy="5472112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1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 – Eytan Domany’s Lab IV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280920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Mesenchymal Stem Cell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Differentiation</a:t>
            </a:r>
          </a:p>
          <a:p>
            <a:pPr marL="45720" indent="0">
              <a:buNone/>
            </a:pPr>
            <a:endParaRPr lang="en-US" sz="1300" i="1" dirty="0" smtClean="0"/>
          </a:p>
          <a:p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90191" y="2276872"/>
            <a:ext cx="7814257" cy="3600400"/>
          </a:xfrm>
          <a:prstGeom prst="rect">
            <a:avLst/>
          </a:prstGeom>
        </p:spPr>
        <p:txBody>
          <a:bodyPr/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 smtClean="0"/>
              <a:t> Project outline</a:t>
            </a:r>
          </a:p>
          <a:p>
            <a:pPr marL="365760" lvl="1" indent="0" algn="l" rtl="0">
              <a:buNone/>
            </a:pPr>
            <a:r>
              <a:rPr lang="en-US" sz="2400" dirty="0" smtClean="0"/>
              <a:t>In this project we have analyzed gene expression profiles along the differentiation process of embryonic and mesenchymal stem cells into mature bone and fat tissues.</a:t>
            </a:r>
          </a:p>
          <a:p>
            <a:pPr marL="342900" indent="-342900" algn="l" rtl="0"/>
            <a:endParaRPr lang="en-US" sz="2400" b="1" dirty="0" smtClean="0"/>
          </a:p>
          <a:p>
            <a:pPr marL="342900" indent="-342900" algn="l" rtl="0"/>
            <a:r>
              <a:rPr lang="en-US" sz="2400" b="1" dirty="0" smtClean="0"/>
              <a:t>Collaboration </a:t>
            </a:r>
            <a:r>
              <a:rPr lang="en-US" sz="2400" b="1" dirty="0"/>
              <a:t>with</a:t>
            </a:r>
          </a:p>
          <a:p>
            <a:pPr marL="538163" lvl="1" indent="0" algn="l" rtl="0">
              <a:buFont typeface="Trebuchet MS" pitchFamily="34" charset="0"/>
              <a:buNone/>
            </a:pPr>
            <a:r>
              <a:rPr lang="en-US" sz="2400" dirty="0">
                <a:solidFill>
                  <a:srgbClr val="284C6A"/>
                </a:solidFill>
              </a:rPr>
              <a:t>Prof. David </a:t>
            </a:r>
            <a:r>
              <a:rPr lang="en-US" sz="2400" dirty="0" err="1">
                <a:solidFill>
                  <a:srgbClr val="284C6A"/>
                </a:solidFill>
              </a:rPr>
              <a:t>Givol</a:t>
            </a:r>
            <a:r>
              <a:rPr lang="en-US" sz="2400" dirty="0">
                <a:solidFill>
                  <a:srgbClr val="284C6A"/>
                </a:solidFill>
              </a:rPr>
              <a:t>, WIS</a:t>
            </a:r>
          </a:p>
          <a:p>
            <a:pPr marL="538163" lvl="1" indent="0" algn="l" rtl="0">
              <a:buFont typeface="Trebuchet MS" pitchFamily="34" charset="0"/>
              <a:buNone/>
            </a:pPr>
            <a:r>
              <a:rPr lang="en-US" sz="2400" dirty="0">
                <a:solidFill>
                  <a:srgbClr val="284C6A"/>
                </a:solidFill>
              </a:rPr>
              <a:t>Prof. Dan Gazit and Dr. </a:t>
            </a:r>
            <a:r>
              <a:rPr lang="en-US" sz="2400" dirty="0" err="1">
                <a:solidFill>
                  <a:srgbClr val="284C6A"/>
                </a:solidFill>
              </a:rPr>
              <a:t>Hadi</a:t>
            </a:r>
            <a:r>
              <a:rPr lang="en-US" sz="2400" dirty="0">
                <a:solidFill>
                  <a:srgbClr val="284C6A"/>
                </a:solidFill>
              </a:rPr>
              <a:t> </a:t>
            </a:r>
            <a:r>
              <a:rPr lang="en-US" sz="2400" dirty="0" err="1">
                <a:solidFill>
                  <a:srgbClr val="284C6A"/>
                </a:solidFill>
              </a:rPr>
              <a:t>Haslan</a:t>
            </a:r>
            <a:r>
              <a:rPr lang="en-US" sz="2400" dirty="0">
                <a:solidFill>
                  <a:srgbClr val="284C6A"/>
                </a:solidFill>
              </a:rPr>
              <a:t>, HUJI</a:t>
            </a:r>
          </a:p>
          <a:p>
            <a:pPr marL="365760" lvl="1" indent="0" algn="l" rtl="0">
              <a:buNone/>
            </a:pPr>
            <a:endParaRPr lang="en-US" sz="2400" dirty="0"/>
          </a:p>
        </p:txBody>
      </p:sp>
      <p:pic>
        <p:nvPicPr>
          <p:cNvPr id="9" name="Picture 7" descr="C:\Documents and Settings\DN\My Documents\Dvir MSC Thesis 1 2-2006.Data\2842113541differentiatedMSC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387"/>
          <a:stretch>
            <a:fillRect/>
          </a:stretch>
        </p:blipFill>
        <p:spPr bwMode="auto">
          <a:xfrm>
            <a:off x="4702627" y="4110566"/>
            <a:ext cx="4236603" cy="126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6939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319" y="485964"/>
            <a:ext cx="4726781" cy="428797"/>
          </a:xfrm>
        </p:spPr>
        <p:txBody>
          <a:bodyPr/>
          <a:lstStyle/>
          <a:p>
            <a:pPr algn="ctr"/>
            <a:r>
              <a:rPr lang="en-US" sz="2000" dirty="0"/>
              <a:t>Microarray Dataset Scheme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148013" y="5143500"/>
            <a:ext cx="5995987" cy="1257300"/>
          </a:xfrm>
          <a:prstGeom prst="rect">
            <a:avLst/>
          </a:prstGeom>
          <a:solidFill>
            <a:srgbClr val="3366FF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48013" y="3771900"/>
            <a:ext cx="5995987" cy="1257300"/>
          </a:xfrm>
          <a:prstGeom prst="rect">
            <a:avLst/>
          </a:prstGeom>
          <a:solidFill>
            <a:srgbClr val="3366FF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07300" y="3886200"/>
            <a:ext cx="685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>
                <a:solidFill>
                  <a:srgbClr val="0066FF"/>
                </a:solidFill>
                <a:latin typeface="Myriad Web" pitchFamily="34" charset="0"/>
              </a:rPr>
              <a:t>x3</a:t>
            </a:r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07300" y="5257800"/>
            <a:ext cx="685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>
                <a:solidFill>
                  <a:srgbClr val="0066FF"/>
                </a:solidFill>
                <a:latin typeface="Myriad Web" pitchFamily="34" charset="0"/>
              </a:rPr>
              <a:t>x3</a:t>
            </a:r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149600" y="2400300"/>
            <a:ext cx="5994400" cy="1257300"/>
          </a:xfrm>
          <a:prstGeom prst="rect">
            <a:avLst/>
          </a:prstGeom>
          <a:solidFill>
            <a:srgbClr val="3366FF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16013" y="1341438"/>
            <a:ext cx="199707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Embryonic   Stem Cells</a:t>
            </a:r>
            <a:endParaRPr lang="en-US" sz="2800" b="1" dirty="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008063" y="5373688"/>
            <a:ext cx="20970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Differentiated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Cells</a:t>
            </a:r>
            <a:endParaRPr lang="en-US" sz="2800" b="1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116013" y="2636838"/>
            <a:ext cx="1952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Adult Stem Cells</a:t>
            </a:r>
            <a:endParaRPr lang="en-US" sz="2800" b="1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148013" y="1028700"/>
            <a:ext cx="5995987" cy="1257300"/>
          </a:xfrm>
          <a:prstGeom prst="rect">
            <a:avLst/>
          </a:prstGeom>
          <a:solidFill>
            <a:srgbClr val="3366FF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5664200" y="3886200"/>
            <a:ext cx="2057400" cy="914400"/>
          </a:xfrm>
          <a:prstGeom prst="ellipse">
            <a:avLst/>
          </a:prstGeom>
          <a:solidFill>
            <a:schemeClr val="bg1">
              <a:alpha val="96001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Adipogenesis </a:t>
            </a:r>
            <a:r>
              <a:rPr lang="en-US" sz="1400" b="1">
                <a:solidFill>
                  <a:srgbClr val="FF00FF"/>
                </a:solidFill>
                <a:latin typeface="Times New Roman" pitchFamily="18" charset="0"/>
              </a:rPr>
              <a:t>Control</a:t>
            </a:r>
            <a:r>
              <a:rPr lang="en-US" sz="1400">
                <a:latin typeface="Times New Roman" pitchFamily="18" charset="0"/>
              </a:rPr>
              <a:t> medium</a:t>
            </a:r>
          </a:p>
          <a:p>
            <a:pPr algn="ctr"/>
            <a:r>
              <a:rPr lang="en-US" sz="1100" b="1">
                <a:solidFill>
                  <a:srgbClr val="3366FF"/>
                </a:solidFill>
                <a:latin typeface="Times New Roman" pitchFamily="18" charset="0"/>
              </a:rPr>
              <a:t>DONOR 3</a:t>
            </a:r>
            <a:endParaRPr lang="en-US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3263900" y="3886200"/>
            <a:ext cx="2057400" cy="914400"/>
          </a:xfrm>
          <a:prstGeom prst="ellipse">
            <a:avLst/>
          </a:prstGeom>
          <a:solidFill>
            <a:schemeClr val="bg1">
              <a:alpha val="96001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Osteogenesis </a:t>
            </a:r>
            <a:r>
              <a:rPr lang="en-US" sz="1400" b="1">
                <a:solidFill>
                  <a:srgbClr val="FF00FF"/>
                </a:solidFill>
                <a:latin typeface="Times New Roman" pitchFamily="18" charset="0"/>
              </a:rPr>
              <a:t>Control</a:t>
            </a:r>
            <a:r>
              <a:rPr lang="en-US" sz="1400">
                <a:latin typeface="Times New Roman" pitchFamily="18" charset="0"/>
              </a:rPr>
              <a:t> medium</a:t>
            </a:r>
          </a:p>
          <a:p>
            <a:pPr algn="ctr"/>
            <a:r>
              <a:rPr lang="en-US" sz="1100" b="1">
                <a:solidFill>
                  <a:srgbClr val="3366FF"/>
                </a:solidFill>
                <a:latin typeface="Times New Roman" pitchFamily="18" charset="0"/>
              </a:rPr>
              <a:t>DONOR 2</a:t>
            </a:r>
            <a:endParaRPr 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350000" y="6400800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FF00FF"/>
                </a:solidFill>
                <a:latin typeface="Impact" pitchFamily="34" charset="0"/>
              </a:rPr>
              <a:t>Fat</a:t>
            </a:r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94970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FF00FF"/>
                </a:solidFill>
                <a:latin typeface="Impact" pitchFamily="34" charset="0"/>
              </a:rPr>
              <a:t>Bone</a:t>
            </a:r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692900" y="4857750"/>
            <a:ext cx="158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292600" y="4857750"/>
            <a:ext cx="158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578600" y="2627313"/>
            <a:ext cx="6858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>
                <a:solidFill>
                  <a:srgbClr val="0066FF"/>
                </a:solidFill>
                <a:latin typeface="Myriad Web" pitchFamily="34" charset="0"/>
              </a:rPr>
              <a:t>x3</a:t>
            </a:r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208588" y="3889375"/>
            <a:ext cx="684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>
                <a:solidFill>
                  <a:srgbClr val="0066FF"/>
                </a:solidFill>
                <a:latin typeface="Myriad Web" pitchFamily="34" charset="0"/>
              </a:rPr>
              <a:t>x2</a:t>
            </a:r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208588" y="5257800"/>
            <a:ext cx="684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>
                <a:solidFill>
                  <a:srgbClr val="0066FF"/>
                </a:solidFill>
                <a:latin typeface="Myriad Web" pitchFamily="34" charset="0"/>
              </a:rPr>
              <a:t>x3</a:t>
            </a:r>
            <a:endParaRPr lang="en-US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406900" y="3429000"/>
            <a:ext cx="1143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K65,K66,K67</a:t>
            </a:r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922588" y="4800600"/>
            <a:ext cx="114141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900">
                <a:latin typeface="Times New Roman" pitchFamily="18" charset="0"/>
              </a:rPr>
              <a:t>K56,K57</a:t>
            </a:r>
            <a:endParaRPr 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49600" y="6172200"/>
            <a:ext cx="11398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900">
                <a:latin typeface="Times New Roman" pitchFamily="18" charset="0"/>
              </a:rPr>
              <a:t>K53,K54,K55</a:t>
            </a:r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549900" y="6172200"/>
            <a:ext cx="11414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900">
                <a:latin typeface="Times New Roman" pitchFamily="18" charset="0"/>
              </a:rPr>
              <a:t>K62,K63,K64</a:t>
            </a:r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35600" y="4800600"/>
            <a:ext cx="11414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900">
                <a:latin typeface="Times New Roman" pitchFamily="18" charset="0"/>
              </a:rPr>
              <a:t>K59,K60,K61</a:t>
            </a:r>
            <a:endParaRPr lang="en-US"/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4521200" y="2514600"/>
            <a:ext cx="2170113" cy="914400"/>
          </a:xfrm>
          <a:prstGeom prst="ellipse">
            <a:avLst/>
          </a:prstGeom>
          <a:solidFill>
            <a:schemeClr val="bg1">
              <a:alpha val="96001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Mesenchymal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Stem Cells</a:t>
            </a:r>
          </a:p>
          <a:p>
            <a:pPr algn="ctr"/>
            <a:r>
              <a:rPr lang="en-US" sz="1000" b="1">
                <a:solidFill>
                  <a:srgbClr val="3366FF"/>
                </a:solidFill>
                <a:latin typeface="Times New Roman" pitchFamily="18" charset="0"/>
              </a:rPr>
              <a:t>DONOR 1</a:t>
            </a:r>
          </a:p>
          <a:p>
            <a:endParaRPr lang="en-US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578600" y="12573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>
                <a:solidFill>
                  <a:srgbClr val="0066FF"/>
                </a:solidFill>
                <a:latin typeface="Myriad Web" pitchFamily="34" charset="0"/>
              </a:rPr>
              <a:t>x3</a:t>
            </a:r>
            <a:endParaRPr lang="en-US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5664200" y="5257800"/>
            <a:ext cx="2057400" cy="914400"/>
          </a:xfrm>
          <a:prstGeom prst="ellipse">
            <a:avLst/>
          </a:prstGeom>
          <a:solidFill>
            <a:schemeClr val="bg1">
              <a:alpha val="96001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300">
                <a:latin typeface="Times New Roman" pitchFamily="18" charset="0"/>
              </a:rPr>
              <a:t>Adipogenesis </a:t>
            </a:r>
            <a:r>
              <a:rPr lang="en-US" sz="1300" b="1">
                <a:solidFill>
                  <a:srgbClr val="FF00FF"/>
                </a:solidFill>
                <a:latin typeface="Times New Roman" pitchFamily="18" charset="0"/>
              </a:rPr>
              <a:t>Induction</a:t>
            </a:r>
            <a:r>
              <a:rPr lang="en-US" sz="1300">
                <a:latin typeface="Times New Roman" pitchFamily="18" charset="0"/>
              </a:rPr>
              <a:t> medium</a:t>
            </a:r>
          </a:p>
          <a:p>
            <a:pPr algn="ctr"/>
            <a:r>
              <a:rPr lang="en-US" sz="1100" b="1">
                <a:solidFill>
                  <a:srgbClr val="3366FF"/>
                </a:solidFill>
                <a:latin typeface="Times New Roman" pitchFamily="18" charset="0"/>
              </a:rPr>
              <a:t>DONOR 3</a:t>
            </a:r>
            <a:endParaRPr lang="en-US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>
            <a:off x="3263900" y="5259388"/>
            <a:ext cx="2063750" cy="915987"/>
          </a:xfrm>
          <a:prstGeom prst="ellipse">
            <a:avLst/>
          </a:prstGeom>
          <a:solidFill>
            <a:schemeClr val="bg1">
              <a:alpha val="96001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300">
                <a:latin typeface="Times New Roman" pitchFamily="18" charset="0"/>
              </a:rPr>
              <a:t>Osteogenesis </a:t>
            </a:r>
            <a:r>
              <a:rPr lang="en-US" sz="1300" b="1">
                <a:solidFill>
                  <a:srgbClr val="FF00FF"/>
                </a:solidFill>
                <a:latin typeface="Times New Roman" pitchFamily="18" charset="0"/>
              </a:rPr>
              <a:t>Induction</a:t>
            </a:r>
            <a:r>
              <a:rPr lang="en-US" sz="1300">
                <a:latin typeface="Times New Roman" pitchFamily="18" charset="0"/>
              </a:rPr>
              <a:t> medium</a:t>
            </a:r>
          </a:p>
          <a:p>
            <a:pPr algn="ctr"/>
            <a:r>
              <a:rPr lang="en-US" sz="1100" b="1">
                <a:solidFill>
                  <a:srgbClr val="3366FF"/>
                </a:solidFill>
                <a:latin typeface="Times New Roman" pitchFamily="18" charset="0"/>
              </a:rPr>
              <a:t>DONOR 2</a:t>
            </a:r>
            <a:endParaRPr lang="en-US"/>
          </a:p>
        </p:txBody>
      </p:sp>
      <p:sp>
        <p:nvSpPr>
          <p:cNvPr id="28705" name="Oval 33"/>
          <p:cNvSpPr>
            <a:spLocks noChangeArrowheads="1"/>
          </p:cNvSpPr>
          <p:nvPr/>
        </p:nvSpPr>
        <p:spPr bwMode="auto">
          <a:xfrm>
            <a:off x="4521200" y="1143000"/>
            <a:ext cx="2171700" cy="914400"/>
          </a:xfrm>
          <a:prstGeom prst="ellipse">
            <a:avLst/>
          </a:prstGeom>
          <a:solidFill>
            <a:schemeClr val="bg1">
              <a:alpha val="96001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Embryonic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Stem Cells</a:t>
            </a: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2538570" y="116632"/>
            <a:ext cx="438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3874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Project Goals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b="1" dirty="0"/>
              <a:t>Global dataset gene expression exploration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What are the prominent differentiation </a:t>
            </a:r>
            <a:r>
              <a:rPr lang="en-US" sz="2000" dirty="0" err="1"/>
              <a:t>dependant</a:t>
            </a:r>
            <a:r>
              <a:rPr lang="en-US" sz="2000" dirty="0"/>
              <a:t> expression patterns observed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many genes go up/down along the differentiation pathway?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Exploration of internal relationships between the samples types.</a:t>
            </a:r>
          </a:p>
          <a:p>
            <a:pPr>
              <a:lnSpc>
                <a:spcPct val="115000"/>
              </a:lnSpc>
            </a:pPr>
            <a:r>
              <a:rPr lang="en-US" sz="2400" b="1" dirty="0"/>
              <a:t>Identification of biological themes, pathways and genes involved in mesenchymal differentiation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What are the major pathways taking part in the differentiation process?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genes play a pivotal role during the differentiation pathway? </a:t>
            </a:r>
          </a:p>
          <a:p>
            <a:pPr>
              <a:lnSpc>
                <a:spcPct val="115000"/>
              </a:lnSpc>
            </a:pPr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31605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outline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115000"/>
              </a:lnSpc>
              <a:buFontTx/>
              <a:buAutoNum type="arabicPeriod"/>
            </a:pPr>
            <a:r>
              <a:rPr lang="en-US" b="1"/>
              <a:t>Global gene expression analysis along the differentiation pathway</a:t>
            </a:r>
          </a:p>
          <a:p>
            <a:pPr marL="609600" indent="-609600">
              <a:lnSpc>
                <a:spcPct val="115000"/>
              </a:lnSpc>
              <a:buFontTx/>
              <a:buAutoNum type="arabicPeriod"/>
            </a:pPr>
            <a:r>
              <a:rPr lang="en-US" b="1"/>
              <a:t>Counting differentially expressed genes</a:t>
            </a:r>
            <a:r>
              <a:rPr lang="en-US"/>
              <a:t> </a:t>
            </a:r>
          </a:p>
          <a:p>
            <a:pPr marL="609600" indent="-609600">
              <a:lnSpc>
                <a:spcPct val="115000"/>
              </a:lnSpc>
              <a:buFontTx/>
              <a:buAutoNum type="arabicPeriod"/>
            </a:pPr>
            <a:r>
              <a:rPr lang="en-US" b="1"/>
              <a:t>Identification of genes changed upon induction</a:t>
            </a:r>
            <a:r>
              <a:rPr lang="en-US"/>
              <a:t> </a:t>
            </a:r>
          </a:p>
          <a:p>
            <a:pPr marL="609600" indent="-609600">
              <a:lnSpc>
                <a:spcPct val="115000"/>
              </a:lnSpc>
              <a:buFontTx/>
              <a:buAutoNum type="arabicPeriod"/>
            </a:pPr>
            <a:r>
              <a:rPr lang="en-US" b="1"/>
              <a:t>Clustering analysis</a:t>
            </a:r>
            <a:r>
              <a:rPr lang="en-US"/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167245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136904" cy="864096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97746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Comparing difference distributions</a:t>
            </a:r>
            <a:r>
              <a:rPr lang="en-US" sz="3600"/>
              <a:t> </a:t>
            </a:r>
            <a:br>
              <a:rPr lang="en-US" sz="3600"/>
            </a:br>
            <a:endParaRPr lang="en-US" sz="1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32" r="8324"/>
          <a:stretch>
            <a:fillRect/>
          </a:stretch>
        </p:blipFill>
        <p:spPr bwMode="auto">
          <a:xfrm>
            <a:off x="120650" y="1493838"/>
            <a:ext cx="4486275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92" r="6895"/>
          <a:stretch>
            <a:fillRect/>
          </a:stretch>
        </p:blipFill>
        <p:spPr bwMode="auto">
          <a:xfrm>
            <a:off x="4695825" y="1484313"/>
            <a:ext cx="4395788" cy="391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145" name="Group 377"/>
          <p:cNvGraphicFramePr>
            <a:graphicFrameLocks noGrp="1"/>
          </p:cNvGraphicFramePr>
          <p:nvPr/>
        </p:nvGraphicFramePr>
        <p:xfrm>
          <a:off x="133350" y="5516563"/>
          <a:ext cx="4510088" cy="1189673"/>
        </p:xfrm>
        <a:graphic>
          <a:graphicData uri="http://schemas.openxmlformats.org/drawingml/2006/table">
            <a:tbl>
              <a:tblPr/>
              <a:tblGrid>
                <a:gridCol w="1325563"/>
                <a:gridCol w="1120775"/>
                <a:gridCol w="1031875"/>
                <a:gridCol w="1031875"/>
              </a:tblGrid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Compared pair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Diff. Mean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Diff. STD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Rank sum pValue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ESC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Fat-Induction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0.185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2.070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1.75e-013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ESC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Fat-Control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0.182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2.093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5.90e-012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ESC - MSC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0.216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1.862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7.10e-015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MSC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Fat-Induction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-0.031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1.151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MSC- Fat-Control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-0.033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1.092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0.34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Fat-Control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Fat-Induction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0.002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0.809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0.68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508" name="Group 740"/>
          <p:cNvGraphicFramePr>
            <a:graphicFrameLocks noGrp="1"/>
          </p:cNvGraphicFramePr>
          <p:nvPr/>
        </p:nvGraphicFramePr>
        <p:xfrm>
          <a:off x="4716463" y="5516563"/>
          <a:ext cx="4386262" cy="1188720"/>
        </p:xfrm>
        <a:graphic>
          <a:graphicData uri="http://schemas.openxmlformats.org/drawingml/2006/table">
            <a:tbl>
              <a:tblPr/>
              <a:tblGrid>
                <a:gridCol w="1470025"/>
                <a:gridCol w="1003300"/>
                <a:gridCol w="906462"/>
                <a:gridCol w="1006475"/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Compared pair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Diff. Mean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Diff. STD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Ranksum pValue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ESC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Bone-Induction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0.136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1.947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3.08e-005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ESC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Bone-Control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0.157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2.022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2.64e-008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ESC - MSC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0.216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1.862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7.05e-015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MSC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Bone-Induction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-0.080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1.046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0.0005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MSC- Bone-Control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-0.058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1.004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Bone-Control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–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Bone-Induction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0.002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0.809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522" name="Rectangle 754"/>
          <p:cNvSpPr>
            <a:spLocks noChangeArrowheads="1"/>
          </p:cNvSpPr>
          <p:nvPr/>
        </p:nvSpPr>
        <p:spPr bwMode="auto">
          <a:xfrm>
            <a:off x="539750" y="980728"/>
            <a:ext cx="812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1: Global gene expression analysis along the differentiation pathway</a:t>
            </a:r>
          </a:p>
        </p:txBody>
      </p:sp>
    </p:spTree>
    <p:extLst>
      <p:ext uri="{BB962C8B-B14F-4D97-AF65-F5344CB8AC3E}">
        <p14:creationId xmlns="" xmlns:p14="http://schemas.microsoft.com/office/powerpoint/2010/main" val="3416293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9750" y="520700"/>
            <a:ext cx="541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2: Counting differentially expressed genes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5486400" cy="355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042988" y="4652963"/>
            <a:ext cx="78501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b="1" dirty="0"/>
              <a:t>Comparing expression levels of ESC and MSC differentially expressed genes. </a:t>
            </a:r>
            <a:r>
              <a:rPr lang="en-US" dirty="0"/>
              <a:t>12,461 differentially expressed probe-sets that passed an ANOVA test over the six sample types, with FDR of 0.05, are plotted along the X-axis, sorted by their averaged expression on the ESC samples. Black dots represent probe-set expression on the ESC samples, blue dots represent expression on the MSC samples.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 rot="-1488564">
            <a:off x="4211638" y="2997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ESC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48038" y="2997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MSC</a:t>
            </a:r>
          </a:p>
        </p:txBody>
      </p:sp>
    </p:spTree>
    <p:extLst>
      <p:ext uri="{BB962C8B-B14F-4D97-AF65-F5344CB8AC3E}">
        <p14:creationId xmlns="" xmlns:p14="http://schemas.microsoft.com/office/powerpoint/2010/main" val="1938434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39750" y="520700"/>
            <a:ext cx="541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2: Counting differentially expressed genes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5486400" cy="355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 rot="-1488564">
            <a:off x="4211638" y="2997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ESC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348038" y="2997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MSC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894644" y="4649292"/>
            <a:ext cx="79191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en-US" dirty="0"/>
              <a:t>6980 probe-sets are higher on ESC compared to MSC (dots under the line) </a:t>
            </a:r>
          </a:p>
          <a:p>
            <a:pPr algn="l" rtl="0"/>
            <a:r>
              <a:rPr lang="en-US" dirty="0"/>
              <a:t>5302 probe-sets are lower on ESC compared to MSC (dots above the line)</a:t>
            </a:r>
          </a:p>
          <a:p>
            <a:pPr algn="l" rtl="0"/>
            <a:r>
              <a:rPr lang="en-US" dirty="0"/>
              <a:t>179 probe-sets are equal on both ESC and MSC (dots on the line)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900113" y="5552192"/>
            <a:ext cx="7777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dirty="0"/>
              <a:t>There are 1,678 more blue dots under the black line compared to blue dots above the line, indicating that out of the 12,461 differentially expressed genes, 1,678 (13.4%) are expressed higher on ESC compared to MSC </a:t>
            </a:r>
          </a:p>
        </p:txBody>
      </p:sp>
    </p:spTree>
    <p:extLst>
      <p:ext uri="{BB962C8B-B14F-4D97-AF65-F5344CB8AC3E}">
        <p14:creationId xmlns="" xmlns:p14="http://schemas.microsoft.com/office/powerpoint/2010/main" val="919031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39750" y="520700"/>
            <a:ext cx="541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2: Counting differentially expressed genes</a:t>
            </a:r>
          </a:p>
        </p:txBody>
      </p:sp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1042988" y="1262063"/>
            <a:ext cx="7775575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>
              <a:buFontTx/>
              <a:buChar char="•"/>
            </a:pPr>
            <a:endParaRPr lang="en-US" sz="2400" dirty="0"/>
          </a:p>
          <a:p>
            <a:pPr algn="l" rtl="0">
              <a:buFontTx/>
              <a:buChar char="•"/>
            </a:pPr>
            <a:r>
              <a:rPr lang="en-US" sz="2800" dirty="0">
                <a:solidFill>
                  <a:srgbClr val="284C6A"/>
                </a:solidFill>
                <a:latin typeface="Trebuchet MS" pitchFamily="34" charset="0"/>
              </a:rPr>
              <a:t>ESCs express more over-expressed probe-sets compared with all mesenchymal sample types.</a:t>
            </a:r>
          </a:p>
          <a:p>
            <a:pPr algn="l" rtl="0"/>
            <a:r>
              <a:rPr lang="en-US" sz="2800" dirty="0">
                <a:solidFill>
                  <a:srgbClr val="284C6A"/>
                </a:solidFill>
                <a:latin typeface="Trebuchet MS" pitchFamily="34" charset="0"/>
              </a:rPr>
              <a:t> </a:t>
            </a:r>
          </a:p>
          <a:p>
            <a:pPr algn="l" rtl="0">
              <a:buFontTx/>
              <a:buChar char="•"/>
            </a:pPr>
            <a:r>
              <a:rPr lang="en-US" sz="2800" dirty="0">
                <a:solidFill>
                  <a:srgbClr val="284C6A"/>
                </a:solidFill>
                <a:latin typeface="Trebuchet MS" pitchFamily="34" charset="0"/>
              </a:rPr>
              <a:t>MSCs express more over-expressed probe-sets compared with Fat samples, but more under-expressed probe-sets compared with Bone samples.</a:t>
            </a:r>
          </a:p>
          <a:p>
            <a:pPr algn="l" rtl="0">
              <a:buFontTx/>
              <a:buChar char="•"/>
            </a:pPr>
            <a:endParaRPr lang="en-US" sz="2800" dirty="0">
              <a:solidFill>
                <a:srgbClr val="284C6A"/>
              </a:solidFill>
              <a:latin typeface="Trebuchet MS" pitchFamily="34" charset="0"/>
            </a:endParaRPr>
          </a:p>
          <a:p>
            <a:pPr algn="l" rtl="0">
              <a:buFontTx/>
              <a:buChar char="•"/>
            </a:pPr>
            <a:r>
              <a:rPr lang="en-US" sz="3200" dirty="0">
                <a:solidFill>
                  <a:srgbClr val="FF3399"/>
                </a:solidFill>
                <a:latin typeface="Trebuchet MS" pitchFamily="34" charset="0"/>
              </a:rPr>
              <a:t>“Just In Case”</a:t>
            </a:r>
          </a:p>
          <a:p>
            <a:pPr algn="l" rtl="0">
              <a:buFontTx/>
              <a:buChar char="•"/>
            </a:pPr>
            <a:r>
              <a:rPr lang="en-US" sz="3200" dirty="0">
                <a:solidFill>
                  <a:srgbClr val="FF3399"/>
                </a:solidFill>
                <a:latin typeface="Trebuchet MS" pitchFamily="34" charset="0"/>
              </a:rPr>
              <a:t>Donor variance</a:t>
            </a:r>
            <a:r>
              <a:rPr lang="en-US" sz="2400" dirty="0">
                <a:solidFill>
                  <a:srgbClr val="FF3399"/>
                </a:solidFill>
              </a:rPr>
              <a:t> </a:t>
            </a:r>
          </a:p>
          <a:p>
            <a:pPr algn="l" rtl="0" eaLnBrk="0" hangingPunct="0">
              <a:buFontTx/>
              <a:buChar char="•"/>
            </a:pPr>
            <a:endParaRPr lang="en-US" sz="3200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89138" name="Rectangle 50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8077200" cy="914400"/>
          </a:xfrm>
          <a:noFill/>
          <a:ln/>
        </p:spPr>
        <p:txBody>
          <a:bodyPr/>
          <a:lstStyle/>
          <a:p>
            <a:r>
              <a:rPr lang="en-US"/>
              <a:t>C</a:t>
            </a:r>
            <a:r>
              <a:rPr lang="en-US">
                <a:cs typeface="Arial" pitchFamily="34" charset="0"/>
              </a:rPr>
              <a:t>onclusions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618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755650" y="1844675"/>
            <a:ext cx="799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734 differentially expressed probe-sets (passed t-test comparing Bone-Control and Bone-Induction) were profiled using 10 bins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3813"/>
            <a:ext cx="5486400" cy="355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39750" y="520700"/>
            <a:ext cx="626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3: Identification of genes changed upon induction 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831850" y="836613"/>
            <a:ext cx="349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Low"/>
            <a:r>
              <a:rPr lang="en-US" b="1"/>
              <a:t>Differentiation of MSC to </a:t>
            </a:r>
            <a:r>
              <a:rPr lang="en-US" b="1">
                <a:solidFill>
                  <a:srgbClr val="0066CC"/>
                </a:solidFill>
              </a:rPr>
              <a:t>Bone</a:t>
            </a:r>
          </a:p>
        </p:txBody>
      </p:sp>
    </p:spTree>
    <p:extLst>
      <p:ext uri="{BB962C8B-B14F-4D97-AF65-F5344CB8AC3E}">
        <p14:creationId xmlns="" xmlns:p14="http://schemas.microsoft.com/office/powerpoint/2010/main" val="264853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Small RNA (sRNA)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316912" cy="4114800"/>
          </a:xfrm>
        </p:spPr>
        <p:txBody>
          <a:bodyPr/>
          <a:lstStyle/>
          <a:p>
            <a:pPr algn="l" rtl="0"/>
            <a:r>
              <a:rPr lang="en-US" altLang="he-IL" sz="2800" dirty="0">
                <a:solidFill>
                  <a:srgbClr val="FFFFFF"/>
                </a:solidFill>
              </a:rPr>
              <a:t>50-400bp RNA molecules, abundant in bacteria</a:t>
            </a:r>
          </a:p>
          <a:p>
            <a:pPr algn="l" rtl="0"/>
            <a:r>
              <a:rPr lang="en-US" altLang="he-IL" sz="2800" dirty="0">
                <a:solidFill>
                  <a:srgbClr val="FFFFFF"/>
                </a:solidFill>
              </a:rPr>
              <a:t>Not translated to protein but function directly as structural, regulatory or even catalytic RNAs</a:t>
            </a:r>
          </a:p>
          <a:p>
            <a:pPr algn="l" rtl="0"/>
            <a:r>
              <a:rPr lang="en-US" altLang="he-IL" sz="2800" dirty="0">
                <a:solidFill>
                  <a:srgbClr val="FFFFFF"/>
                </a:solidFill>
              </a:rPr>
              <a:t>Involved in:</a:t>
            </a:r>
          </a:p>
          <a:p>
            <a:pPr lvl="1" algn="l" rtl="0"/>
            <a:r>
              <a:rPr lang="en-US" altLang="he-IL" dirty="0">
                <a:solidFill>
                  <a:srgbClr val="FFFFFF"/>
                </a:solidFill>
              </a:rPr>
              <a:t>Transcriptional regulation</a:t>
            </a:r>
          </a:p>
          <a:p>
            <a:pPr lvl="1" algn="l" rtl="0"/>
            <a:r>
              <a:rPr lang="en-US" altLang="he-IL" dirty="0">
                <a:solidFill>
                  <a:srgbClr val="FFFFFF"/>
                </a:solidFill>
              </a:rPr>
              <a:t>RNA processing and modification</a:t>
            </a:r>
          </a:p>
          <a:p>
            <a:pPr lvl="1" algn="l" rtl="0"/>
            <a:r>
              <a:rPr lang="en-US" altLang="he-IL" dirty="0">
                <a:solidFill>
                  <a:srgbClr val="FFFFFF"/>
                </a:solidFill>
              </a:rPr>
              <a:t>Messenger RNA stability and translocation</a:t>
            </a:r>
          </a:p>
          <a:p>
            <a:pPr lvl="1" algn="l" rtl="0"/>
            <a:r>
              <a:rPr lang="en-US" altLang="he-IL" b="1" dirty="0">
                <a:solidFill>
                  <a:srgbClr val="FFFFFF"/>
                </a:solidFill>
              </a:rPr>
              <a:t>Translation</a:t>
            </a:r>
            <a:r>
              <a:rPr lang="en-US" altLang="he-IL" dirty="0">
                <a:solidFill>
                  <a:srgbClr val="FFFFFF"/>
                </a:solidFill>
              </a:rPr>
              <a:t> </a:t>
            </a:r>
            <a:r>
              <a:rPr lang="en-US" altLang="he-IL" b="1" dirty="0">
                <a:solidFill>
                  <a:srgbClr val="FFFFFF"/>
                </a:solidFill>
              </a:rPr>
              <a:t>regulation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algn="l" rtl="0"/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9750" y="520700"/>
            <a:ext cx="626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3: Identification of genes changed upon induction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1850" y="836613"/>
            <a:ext cx="626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Differentiation of MSC to </a:t>
            </a:r>
            <a:r>
              <a:rPr lang="en-US" b="1">
                <a:solidFill>
                  <a:srgbClr val="0066CC"/>
                </a:solidFill>
              </a:rPr>
              <a:t>Bone, INCREASING PROFILES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9323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700213"/>
            <a:ext cx="36480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2" t="42361" r="26991" b="27547"/>
          <a:stretch>
            <a:fillRect/>
          </a:stretch>
        </p:blipFill>
        <p:spPr bwMode="auto">
          <a:xfrm>
            <a:off x="1187450" y="4508500"/>
            <a:ext cx="64087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795963" y="1196975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195 probe-sets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908175" y="6613525"/>
            <a:ext cx="4403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en-US" sz="1000">
                <a:hlinkClick r:id="rId5"/>
              </a:rPr>
              <a:t>http://bioinfo2.weizmann.ac.il/~netanely/Thesis/SI1/bone_up/3_results.html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38058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620713"/>
            <a:ext cx="7418388" cy="4495800"/>
          </a:xfrm>
          <a:prstGeom prst="rect">
            <a:avLst/>
          </a:prstGeom>
        </p:spPr>
        <p:txBody>
          <a:bodyPr/>
          <a:lstStyle/>
          <a:p>
            <a:pPr marL="609600" indent="-517525" algn="l" rtl="0">
              <a:buFontTx/>
              <a:buNone/>
            </a:pPr>
            <a:r>
              <a:rPr lang="en-US" b="1" dirty="0">
                <a:solidFill>
                  <a:srgbClr val="0066CC"/>
                </a:solidFill>
              </a:rPr>
              <a:t>Analysis 4</a:t>
            </a:r>
          </a:p>
          <a:p>
            <a:pPr marL="609600" indent="-517525" algn="l" rtl="0">
              <a:buFontTx/>
              <a:buNone/>
            </a:pPr>
            <a:r>
              <a:rPr lang="en-US" b="1" dirty="0"/>
              <a:t>	Clustering analysis</a:t>
            </a:r>
            <a:r>
              <a:rPr lang="en-US" dirty="0"/>
              <a:t>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16013" y="2511425"/>
            <a:ext cx="725487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dirty="0"/>
              <a:t>We have used the CTWC (Coupled Two-Way Clustering) algorithm to cluster the 7,000 most variable probe-sets over all six sample types.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clustering operation was applied on the standardized dataset using default CTWC parameters, and yielded 43 stable clusters.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Gene ontology enrichment was calculated for all clusters.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Dataset preprocessing:</a:t>
            </a:r>
            <a:endParaRPr lang="he-IL" b="1" dirty="0"/>
          </a:p>
          <a:p>
            <a:pPr lvl="1" indent="-15875" algn="l" rtl="0"/>
            <a:r>
              <a:rPr lang="en-US" dirty="0"/>
              <a:t>Variability filter (Top 7000 </a:t>
            </a:r>
            <a:r>
              <a:rPr lang="en-US" dirty="0" err="1"/>
              <a:t>varibale</a:t>
            </a:r>
            <a:r>
              <a:rPr lang="en-US" dirty="0"/>
              <a:t> probe-sets were filtered in)</a:t>
            </a:r>
          </a:p>
          <a:p>
            <a:pPr lvl="1" indent="-15875" algn="l" rtl="0"/>
            <a:r>
              <a:rPr lang="en-US" dirty="0"/>
              <a:t>A threshold of 20 followed by log2 transformation was then applied to the data. </a:t>
            </a:r>
          </a:p>
          <a:p>
            <a:pPr lvl="1" indent="-15875" algn="l" rtl="0"/>
            <a:r>
              <a:rPr lang="en-US" dirty="0"/>
              <a:t>ROWS were standardized</a:t>
            </a:r>
          </a:p>
        </p:txBody>
      </p:sp>
    </p:spTree>
    <p:extLst>
      <p:ext uri="{BB962C8B-B14F-4D97-AF65-F5344CB8AC3E}">
        <p14:creationId xmlns="" xmlns:p14="http://schemas.microsoft.com/office/powerpoint/2010/main" val="199554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39750" y="520700"/>
            <a:ext cx="334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4: Clustering analysis </a:t>
            </a:r>
          </a:p>
        </p:txBody>
      </p:sp>
      <p:pic>
        <p:nvPicPr>
          <p:cNvPr id="57352" name="Picture 8" descr="G1_using_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9" t="4892" r="4121" b="3307"/>
          <a:stretch>
            <a:fillRect/>
          </a:stretch>
        </p:blipFill>
        <p:spPr bwMode="auto">
          <a:xfrm>
            <a:off x="1403350" y="908050"/>
            <a:ext cx="6985000" cy="5607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435600" y="249237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BONE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443663" y="248602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MSC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092950" y="248443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ESC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427538" y="24923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FAT</a:t>
            </a:r>
          </a:p>
        </p:txBody>
      </p:sp>
    </p:spTree>
    <p:extLst>
      <p:ext uri="{BB962C8B-B14F-4D97-AF65-F5344CB8AC3E}">
        <p14:creationId xmlns="" xmlns:p14="http://schemas.microsoft.com/office/powerpoint/2010/main" val="181009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39750" y="520700"/>
            <a:ext cx="334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4: Clustering analysis 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" t="60001" r="13762" b="36282"/>
          <a:stretch>
            <a:fillRect/>
          </a:stretch>
        </p:blipFill>
        <p:spPr bwMode="auto">
          <a:xfrm>
            <a:off x="971550" y="1228725"/>
            <a:ext cx="6553200" cy="230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" t="15555" r="14317" b="8025"/>
          <a:stretch>
            <a:fillRect/>
          </a:stretch>
        </p:blipFill>
        <p:spPr bwMode="auto">
          <a:xfrm>
            <a:off x="971550" y="1484313"/>
            <a:ext cx="6591300" cy="4443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628775"/>
            <a:ext cx="1493837" cy="111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213100"/>
            <a:ext cx="1485900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652963"/>
            <a:ext cx="1485900" cy="1116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79388" y="6221304"/>
            <a:ext cx="8718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>
              <a:buFont typeface="Symbol" pitchFamily="18" charset="2"/>
              <a:buNone/>
              <a:tabLst>
                <a:tab pos="228600" algn="l"/>
              </a:tabLst>
            </a:pPr>
            <a:r>
              <a:rPr lang="en-US" sz="1200" dirty="0"/>
              <a:t>Clusters over-expressed in ESCs are enriched with ‘Biological process’ GO terms related to </a:t>
            </a:r>
            <a:r>
              <a:rPr lang="en-US" sz="1200" i="1" dirty="0"/>
              <a:t>mitosis</a:t>
            </a:r>
            <a:r>
              <a:rPr lang="en-US" sz="1200" dirty="0"/>
              <a:t>, </a:t>
            </a:r>
            <a:r>
              <a:rPr lang="en-US" sz="1200" i="1" dirty="0"/>
              <a:t>cell-cycle</a:t>
            </a:r>
            <a:r>
              <a:rPr lang="en-US" sz="1200" dirty="0"/>
              <a:t>, </a:t>
            </a:r>
            <a:r>
              <a:rPr lang="en-US" sz="1200" i="1" dirty="0"/>
              <a:t>DNA replication</a:t>
            </a:r>
            <a:r>
              <a:rPr lang="en-US" sz="1200" dirty="0"/>
              <a:t> and </a:t>
            </a:r>
            <a:r>
              <a:rPr lang="en-US" sz="1200" i="1" dirty="0"/>
              <a:t>mRNA processing</a:t>
            </a:r>
            <a:r>
              <a:rPr lang="en-US" sz="1200" dirty="0"/>
              <a:t>. In the ‘Molecular function’ class, they are enriched mainly in </a:t>
            </a:r>
            <a:r>
              <a:rPr lang="en-US" sz="1200" i="1" dirty="0"/>
              <a:t>nucleic acid binding</a:t>
            </a:r>
            <a:r>
              <a:rPr lang="en-US" sz="1200" dirty="0"/>
              <a:t> terms, and in the ‘Cellular component’ class they are enriched in the </a:t>
            </a:r>
            <a:r>
              <a:rPr lang="en-US" sz="1200" i="1" dirty="0"/>
              <a:t>nucleus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6990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39750" y="520700"/>
            <a:ext cx="334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4: Clustering analysis 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0" t="30621" r="13780" b="18810"/>
          <a:stretch>
            <a:fillRect/>
          </a:stretch>
        </p:blipFill>
        <p:spPr bwMode="auto">
          <a:xfrm>
            <a:off x="755650" y="1773238"/>
            <a:ext cx="705802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7" t="60017" r="13780" b="36264"/>
          <a:stretch>
            <a:fillRect/>
          </a:stretch>
        </p:blipFill>
        <p:spPr bwMode="auto">
          <a:xfrm>
            <a:off x="755650" y="1658938"/>
            <a:ext cx="70453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76475"/>
            <a:ext cx="16002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33775"/>
            <a:ext cx="1600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-457200" y="304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he-IL" sz="2400">
              <a:latin typeface="Times New Roman" pitchFamily="18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755650" y="5013325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sz="1200">
                <a:latin typeface="Tahoma" pitchFamily="34" charset="0"/>
                <a:ea typeface="Times New Roman" pitchFamily="18" charset="0"/>
                <a:cs typeface="Tahoma" pitchFamily="34" charset="0"/>
              </a:rPr>
              <a:t>Similarly, clusters exhibiting over-expression in both ESC and MSC samples, were found to be enriched with mitosis, cell-cycle and spindle-organization.</a:t>
            </a:r>
            <a:endParaRPr lang="en-US" sz="2400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53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39750" y="520700"/>
            <a:ext cx="334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4: Clustering analysis 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" t="60001" r="13762" b="36282"/>
          <a:stretch>
            <a:fillRect/>
          </a:stretch>
        </p:blipFill>
        <p:spPr bwMode="auto">
          <a:xfrm>
            <a:off x="611188" y="1835150"/>
            <a:ext cx="6945312" cy="22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" t="32037" r="13808" b="38251"/>
          <a:stretch>
            <a:fillRect/>
          </a:stretch>
        </p:blipFill>
        <p:spPr bwMode="auto">
          <a:xfrm>
            <a:off x="611188" y="2060575"/>
            <a:ext cx="6913562" cy="181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347913"/>
            <a:ext cx="1692275" cy="127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2957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13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" t="60001" r="13762" b="36282"/>
          <a:stretch>
            <a:fillRect/>
          </a:stretch>
        </p:blipFill>
        <p:spPr bwMode="auto">
          <a:xfrm>
            <a:off x="588963" y="4914900"/>
            <a:ext cx="6657975" cy="22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8" t="30833" r="13530" b="47180"/>
          <a:stretch>
            <a:fillRect/>
          </a:stretch>
        </p:blipFill>
        <p:spPr bwMode="auto">
          <a:xfrm>
            <a:off x="600075" y="5087938"/>
            <a:ext cx="6675438" cy="1285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22863"/>
            <a:ext cx="1728788" cy="111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684213" y="1341438"/>
            <a:ext cx="819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sz="1200" dirty="0"/>
              <a:t>Exhibiting an opposite profile, a gene cluster under-expressed in ESC was found to be enriched with cell-matrix adhesion. The cluster includes probe-sets whose expression is elevated along the differentiation pathway. 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684213" y="4217879"/>
            <a:ext cx="8135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>
              <a:buFont typeface="Symbol" pitchFamily="18" charset="2"/>
              <a:buNone/>
            </a:pPr>
            <a:r>
              <a:rPr lang="en-US" sz="1200" dirty="0"/>
              <a:t>Probe-sets exclusively over-expressed in MSC were found to be enriched with </a:t>
            </a:r>
            <a:r>
              <a:rPr lang="en-US" sz="1200" i="1" dirty="0"/>
              <a:t>immune</a:t>
            </a:r>
            <a:r>
              <a:rPr lang="en-US" sz="1200" dirty="0"/>
              <a:t> related GO terms such as </a:t>
            </a:r>
            <a:r>
              <a:rPr lang="en-US" sz="1200" i="1" dirty="0"/>
              <a:t>immune-response</a:t>
            </a:r>
            <a:r>
              <a:rPr lang="en-US" sz="1200" dirty="0"/>
              <a:t>, </a:t>
            </a:r>
            <a:r>
              <a:rPr lang="en-US" sz="1200" i="1" dirty="0"/>
              <a:t>inflammatory response</a:t>
            </a:r>
            <a:r>
              <a:rPr lang="en-US" sz="1200" dirty="0"/>
              <a:t> and </a:t>
            </a:r>
            <a:r>
              <a:rPr lang="en-US" sz="1200" i="1" dirty="0" err="1"/>
              <a:t>chemotaxis</a:t>
            </a:r>
            <a:r>
              <a:rPr lang="en-US" sz="1200" dirty="0"/>
              <a:t>. </a:t>
            </a:r>
            <a:r>
              <a:rPr lang="en-US" sz="1200" i="1" dirty="0"/>
              <a:t>Chemokine</a:t>
            </a:r>
            <a:r>
              <a:rPr lang="en-US" sz="1200" dirty="0"/>
              <a:t> and </a:t>
            </a:r>
            <a:r>
              <a:rPr lang="en-US" sz="1200" i="1" dirty="0"/>
              <a:t>cytokine</a:t>
            </a:r>
            <a:r>
              <a:rPr lang="en-US" sz="1200" dirty="0"/>
              <a:t> activity are among the enriched GO terms in the ‘Molecular function’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1242057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284C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Mesenchymal Stem Cell Differentiation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39750" y="520700"/>
            <a:ext cx="334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CC"/>
                </a:solidFill>
                <a:latin typeface="Tahoma" pitchFamily="34" charset="0"/>
                <a:cs typeface="Tahoma" pitchFamily="34" charset="0"/>
              </a:rPr>
              <a:t>Analysis 4: Clustering analysis 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9210675" y="3128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he-IL" sz="2400">
              <a:latin typeface="Times New Roman" pitchFamily="18" charset="0"/>
            </a:endParaRPr>
          </a:p>
        </p:txBody>
      </p:sp>
      <p:pic>
        <p:nvPicPr>
          <p:cNvPr id="6145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" t="60001" r="13762" b="36282"/>
          <a:stretch>
            <a:fillRect/>
          </a:stretch>
        </p:blipFill>
        <p:spPr bwMode="auto">
          <a:xfrm>
            <a:off x="971550" y="1443038"/>
            <a:ext cx="6110288" cy="20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" t="33580" r="13762" b="39754"/>
          <a:stretch>
            <a:fillRect/>
          </a:stretch>
        </p:blipFill>
        <p:spPr bwMode="auto">
          <a:xfrm>
            <a:off x="971550" y="1697038"/>
            <a:ext cx="6121400" cy="144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" t="60001" r="13762" b="36282"/>
          <a:stretch>
            <a:fillRect/>
          </a:stretch>
        </p:blipFill>
        <p:spPr bwMode="auto">
          <a:xfrm>
            <a:off x="974725" y="4760913"/>
            <a:ext cx="6035675" cy="20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" t="43457" r="13762" b="31358"/>
          <a:stretch>
            <a:fillRect/>
          </a:stretch>
        </p:blipFill>
        <p:spPr bwMode="auto">
          <a:xfrm>
            <a:off x="968375" y="4975225"/>
            <a:ext cx="6051550" cy="133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1600200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84763"/>
            <a:ext cx="1485900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1" name="Rectangle 161"/>
          <p:cNvSpPr>
            <a:spLocks noChangeArrowheads="1"/>
          </p:cNvSpPr>
          <p:nvPr/>
        </p:nvSpPr>
        <p:spPr bwMode="auto">
          <a:xfrm>
            <a:off x="-3014663" y="6148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endParaRPr lang="he-I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13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136904" cy="864096"/>
          </a:xfrm>
        </p:spPr>
        <p:txBody>
          <a:bodyPr/>
          <a:lstStyle/>
          <a:p>
            <a:pPr algn="ctr"/>
            <a:r>
              <a:rPr lang="en-US" dirty="0" smtClean="0"/>
              <a:t>Profiler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9043401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864096"/>
          </a:xfrm>
        </p:spPr>
        <p:txBody>
          <a:bodyPr/>
          <a:lstStyle/>
          <a:p>
            <a:pPr algn="ctr"/>
            <a:r>
              <a:rPr lang="en-US" sz="2800" dirty="0" smtClean="0"/>
              <a:t>Profiler</a:t>
            </a:r>
            <a:endParaRPr lang="he-IL" b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4782"/>
            <a:ext cx="9034241" cy="607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1801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864096"/>
          </a:xfrm>
        </p:spPr>
        <p:txBody>
          <a:bodyPr/>
          <a:lstStyle/>
          <a:p>
            <a:pPr algn="ctr"/>
            <a:r>
              <a:rPr lang="en-US" sz="2800" dirty="0" smtClean="0"/>
              <a:t>Profiler</a:t>
            </a:r>
            <a:endParaRPr lang="he-IL" b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78195"/>
            <a:ext cx="7002363" cy="60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1801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Example: sRNA regulation through basepairing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8547" name="Picture 3" descr="rnaalt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" t="2798" r="56027" b="52553"/>
          <a:stretch>
            <a:fillRect/>
          </a:stretch>
        </p:blipFill>
        <p:spPr>
          <a:xfrm>
            <a:off x="1979613" y="1773238"/>
            <a:ext cx="5400675" cy="3068637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843213" y="5805488"/>
            <a:ext cx="42497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  <a:latin typeface="Times New Roman" pitchFamily="18" charset="0"/>
              </a:rPr>
              <a:t>"Switching On and Off with RNA".</a:t>
            </a: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  <a:latin typeface="Times New Roman" pitchFamily="18" charset="0"/>
              </a:rPr>
              <a:t> Altuvia S., Wagner E.</a:t>
            </a:r>
            <a:r>
              <a:rPr lang="en-US" b="1" baseline="30000">
                <a:solidFill>
                  <a:srgbClr val="EAEAEA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 (2001)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908175" y="4868863"/>
            <a:ext cx="547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FCAB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Kissing Complex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5362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424936" cy="864096"/>
          </a:xfrm>
        </p:spPr>
        <p:txBody>
          <a:bodyPr/>
          <a:lstStyle/>
          <a:p>
            <a:pPr algn="l"/>
            <a:r>
              <a:rPr lang="en-US" sz="4000" b="1" dirty="0"/>
              <a:t>Standard steps in gene expression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1988840"/>
            <a:ext cx="8136904" cy="4608512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Data import </a:t>
            </a:r>
          </a:p>
          <a:p>
            <a:r>
              <a:rPr lang="en-US" sz="2800" dirty="0"/>
              <a:t>Preprocessing</a:t>
            </a:r>
          </a:p>
          <a:p>
            <a:r>
              <a:rPr lang="en-US" sz="2800" dirty="0"/>
              <a:t>Gene filtering</a:t>
            </a:r>
          </a:p>
          <a:p>
            <a:r>
              <a:rPr lang="en-US" sz="2800" dirty="0"/>
              <a:t>General dataset exploration</a:t>
            </a:r>
          </a:p>
          <a:p>
            <a:r>
              <a:rPr lang="en-US" sz="2800" dirty="0"/>
              <a:t>Supervised tests</a:t>
            </a:r>
          </a:p>
          <a:p>
            <a:r>
              <a:rPr lang="en-US" sz="2800" dirty="0"/>
              <a:t>Clustering</a:t>
            </a:r>
          </a:p>
          <a:p>
            <a:r>
              <a:rPr lang="en-US" sz="2800" dirty="0"/>
              <a:t>Test for gene annotation enrichments</a:t>
            </a:r>
          </a:p>
          <a:p>
            <a:r>
              <a:rPr lang="en-US" sz="2800" dirty="0"/>
              <a:t>Export of results to a nice colorful format </a:t>
            </a:r>
            <a:endParaRPr lang="en-US" sz="1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322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sz="3600" dirty="0"/>
              <a:t>Maximal workflow automation</a:t>
            </a:r>
          </a:p>
          <a:p>
            <a:pPr algn="l" rtl="0"/>
            <a:r>
              <a:rPr lang="en-US" sz="3600" dirty="0" smtClean="0"/>
              <a:t>Interactive-ness</a:t>
            </a:r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266249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19"/>
            <a:ext cx="8352928" cy="864096"/>
          </a:xfrm>
        </p:spPr>
        <p:txBody>
          <a:bodyPr/>
          <a:lstStyle/>
          <a:p>
            <a:pPr algn="l"/>
            <a:r>
              <a:rPr lang="en-US" sz="4000" dirty="0"/>
              <a:t>Standard steps in gene expression data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346547"/>
            <a:ext cx="8229600" cy="45307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r>
              <a:rPr lang="en-US" sz="1800" dirty="0"/>
              <a:t>Import data 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From text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From a </a:t>
            </a:r>
            <a:r>
              <a:rPr lang="en-US" sz="1600" dirty="0" err="1"/>
              <a:t>matlab</a:t>
            </a:r>
            <a:r>
              <a:rPr lang="en-US" sz="1600" dirty="0"/>
              <a:t> file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Preprocess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Remove absents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Threshold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Log2 transformation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Standardization of row (cols) 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Filter out genes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Removal of ALL-absent genes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Removal of low variability genes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Supervised tests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Find genes that change between 2 groups of samples (t-test, fold change, </a:t>
            </a:r>
            <a:r>
              <a:rPr lang="en-US" sz="1600" dirty="0" err="1"/>
              <a:t>ranksum</a:t>
            </a:r>
            <a:r>
              <a:rPr lang="en-US" sz="1600" dirty="0"/>
              <a:t>, ANOVA, fold-change, FDR)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Unsupervised tests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Clustering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Test for gene annotation enrichment </a:t>
            </a:r>
          </a:p>
          <a:p>
            <a:pPr lvl="1" algn="l" rtl="0">
              <a:lnSpc>
                <a:spcPct val="80000"/>
              </a:lnSpc>
            </a:pPr>
            <a:r>
              <a:rPr lang="en-US" sz="1600" dirty="0"/>
              <a:t>Gene ontology enrichment test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Export results to a nice colorful format</a:t>
            </a:r>
          </a:p>
          <a:p>
            <a:pPr algn="l" rtl="0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060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136904" cy="864096"/>
          </a:xfrm>
        </p:spPr>
        <p:txBody>
          <a:bodyPr/>
          <a:lstStyle/>
          <a:p>
            <a:pPr algn="ctr"/>
            <a:r>
              <a:rPr lang="en-US" dirty="0" smtClean="0"/>
              <a:t>Profile Clustering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41224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692696"/>
            <a:ext cx="5040560" cy="864096"/>
          </a:xfrm>
        </p:spPr>
        <p:txBody>
          <a:bodyPr/>
          <a:lstStyle/>
          <a:p>
            <a:r>
              <a:rPr lang="en-US" dirty="0"/>
              <a:t>1</a:t>
            </a:r>
            <a:r>
              <a:rPr lang="he-IL" dirty="0"/>
              <a:t>        </a:t>
            </a:r>
            <a:r>
              <a:rPr lang="en-US" dirty="0"/>
              <a:t> 3</a:t>
            </a:r>
            <a:r>
              <a:rPr lang="he-IL" dirty="0"/>
              <a:t>        </a:t>
            </a:r>
            <a:r>
              <a:rPr lang="en-US" dirty="0"/>
              <a:t> 2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600200"/>
            <a:ext cx="6273800" cy="45307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3828114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64" t="6563" r="8662" b="10841"/>
          <a:stretch>
            <a:fillRect/>
          </a:stretch>
        </p:blipFill>
        <p:spPr bwMode="auto">
          <a:xfrm>
            <a:off x="0" y="1125538"/>
            <a:ext cx="7596188" cy="4535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648575" y="15001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/>
              <a:t>1 2 3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74972" y="2205038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dirty="0" smtClean="0"/>
              <a:t>1 3 2</a:t>
            </a:r>
            <a:endParaRPr lang="en-US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740650" y="37893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/>
              <a:t>3 1 1</a:t>
            </a:r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740650" y="42211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/>
              <a:t>3 1 2</a:t>
            </a: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67625" y="50847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/>
              <a:t>3 2 1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5288" y="404813"/>
            <a:ext cx="793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</a:rPr>
              <a:t>Dataset genes clustered by Profiles (resolution=3)</a:t>
            </a:r>
          </a:p>
        </p:txBody>
      </p:sp>
    </p:spTree>
    <p:extLst>
      <p:ext uri="{BB962C8B-B14F-4D97-AF65-F5344CB8AC3E}">
        <p14:creationId xmlns="" xmlns:p14="http://schemas.microsoft.com/office/powerpoint/2010/main" val="12412649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</a:t>
            </a:r>
            <a:r>
              <a:rPr lang="en-US" dirty="0"/>
              <a:t>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dirty="0"/>
              <a:t>Intuitive</a:t>
            </a:r>
          </a:p>
          <a:p>
            <a:pPr algn="l" rtl="0"/>
            <a:r>
              <a:rPr lang="en-US" dirty="0"/>
              <a:t>Very fast – it takes </a:t>
            </a:r>
            <a:r>
              <a:rPr lang="en-US" dirty="0" smtClean="0"/>
              <a:t>30 </a:t>
            </a:r>
            <a:r>
              <a:rPr lang="en-US" dirty="0" err="1" smtClean="0"/>
              <a:t>secs</a:t>
            </a:r>
            <a:r>
              <a:rPr lang="en-US" dirty="0" smtClean="0"/>
              <a:t> to </a:t>
            </a:r>
            <a:r>
              <a:rPr lang="en-US" dirty="0"/>
              <a:t>cluster 14,000 genes (using resolution 3)</a:t>
            </a:r>
          </a:p>
          <a:p>
            <a:pPr algn="l" rtl="0"/>
            <a:r>
              <a:rPr lang="en-US" dirty="0"/>
              <a:t>Enables post filtering of clusters according to profiles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71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4911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6242050"/>
            <a:ext cx="8472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Each line represents a unique profile detected in current dataset</a:t>
            </a:r>
          </a:p>
          <a:p>
            <a:r>
              <a:rPr lang="en-US" sz="1600"/>
              <a:t>Line’s width represents the number of PS that belong to this profile (cluster size)</a:t>
            </a:r>
          </a:p>
        </p:txBody>
      </p:sp>
    </p:spTree>
    <p:extLst>
      <p:ext uri="{BB962C8B-B14F-4D97-AF65-F5344CB8AC3E}">
        <p14:creationId xmlns="" xmlns:p14="http://schemas.microsoft.com/office/powerpoint/2010/main" val="4133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6"/>
          </a:xfrm>
        </p:spPr>
        <p:txBody>
          <a:bodyPr/>
          <a:lstStyle/>
          <a:p>
            <a:r>
              <a:rPr lang="en-US" dirty="0"/>
              <a:t>Data profiling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0728"/>
            <a:ext cx="9144000" cy="54911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6491288"/>
            <a:ext cx="6599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*Resolution=3, applied after ANOVA, row normalization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859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6"/>
          </a:xfrm>
        </p:spPr>
        <p:txBody>
          <a:bodyPr/>
          <a:lstStyle/>
          <a:p>
            <a:r>
              <a:rPr lang="en-US" dirty="0"/>
              <a:t>Data profiling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60273" cy="417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59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82" name="Picture 58" descr="rnaalt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38" t="50887" r="2789" b="5795"/>
          <a:stretch>
            <a:fillRect/>
          </a:stretch>
        </p:blipFill>
        <p:spPr>
          <a:xfrm>
            <a:off x="1979613" y="1773238"/>
            <a:ext cx="5400675" cy="3068637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88" name="Rectangle 6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Example: sRNA regulation through basepairing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2289" name="Text Box 65"/>
          <p:cNvSpPr txBox="1">
            <a:spLocks noChangeArrowheads="1"/>
          </p:cNvSpPr>
          <p:nvPr/>
        </p:nvSpPr>
        <p:spPr bwMode="auto">
          <a:xfrm>
            <a:off x="3492500" y="177323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r" rtl="1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000054"/>
                </a:solidFill>
                <a:latin typeface="Arial" pitchFamily="34" charset="0"/>
              </a:rPr>
              <a:t>dsrA</a:t>
            </a:r>
          </a:p>
        </p:txBody>
      </p:sp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2843213" y="5805488"/>
            <a:ext cx="42497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  <a:latin typeface="Times New Roman" pitchFamily="18" charset="0"/>
              </a:rPr>
              <a:t>"Switching On and Off with RNA".</a:t>
            </a: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  <a:latin typeface="Times New Roman" pitchFamily="18" charset="0"/>
              </a:rPr>
              <a:t> Altuvia S., Wagner E.</a:t>
            </a:r>
            <a:r>
              <a:rPr lang="en-US" b="1" baseline="30000">
                <a:solidFill>
                  <a:srgbClr val="EAEAEA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EAEAEA"/>
                </a:solidFill>
                <a:latin typeface="Times New Roman" pitchFamily="18" charset="0"/>
              </a:rPr>
              <a:t> (2001)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5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76400"/>
            <a:ext cx="8388350" cy="4114800"/>
          </a:xfrm>
        </p:spPr>
        <p:txBody>
          <a:bodyPr/>
          <a:lstStyle/>
          <a:p>
            <a:pPr algn="l" rtl="0"/>
            <a:r>
              <a:rPr lang="en-US" dirty="0"/>
              <a:t>First few were discovered by chance, and found to have regulatory function</a:t>
            </a:r>
          </a:p>
          <a:p>
            <a:pPr algn="l" rtl="0"/>
            <a:r>
              <a:rPr lang="en-US" dirty="0" smtClean="0"/>
              <a:t>Computational </a:t>
            </a:r>
            <a:r>
              <a:rPr lang="en-US" dirty="0"/>
              <a:t>approaches were </a:t>
            </a:r>
            <a:r>
              <a:rPr lang="en-US" dirty="0" smtClean="0"/>
              <a:t>later employed </a:t>
            </a:r>
            <a:r>
              <a:rPr lang="en-US" dirty="0"/>
              <a:t>to predict new </a:t>
            </a:r>
            <a:r>
              <a:rPr lang="en-US" dirty="0" err="1" smtClean="0"/>
              <a:t>sRNAs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During 2001, several works were published and 55 new </a:t>
            </a:r>
            <a:r>
              <a:rPr lang="en-US" dirty="0" err="1"/>
              <a:t>sRNAs</a:t>
            </a:r>
            <a:r>
              <a:rPr lang="en-US" dirty="0"/>
              <a:t> were predicted and identified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Discovery of sRNAs</a:t>
            </a:r>
          </a:p>
        </p:txBody>
      </p:sp>
    </p:spTree>
    <p:extLst>
      <p:ext uri="{BB962C8B-B14F-4D97-AF65-F5344CB8AC3E}">
        <p14:creationId xmlns="" xmlns:p14="http://schemas.microsoft.com/office/powerpoint/2010/main" val="33022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rain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he-IL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he-IL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Dvir_Netanely__MSC_Exam_May2006_v1-2</Template>
  <TotalTime>3632</TotalTime>
  <Words>3342</Words>
  <Application>Microsoft Office PowerPoint</Application>
  <PresentationFormat>On-screen Show (4:3)</PresentationFormat>
  <Paragraphs>644</Paragraphs>
  <Slides>79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Training</vt:lpstr>
      <vt:lpstr>זרם מדחף</vt:lpstr>
      <vt:lpstr>Factory</vt:lpstr>
      <vt:lpstr>ערכת נושא Office</vt:lpstr>
      <vt:lpstr>Dvir Netanely Introductory Talk</vt:lpstr>
      <vt:lpstr>HUJI</vt:lpstr>
      <vt:lpstr>Predicting sRNA targets  in E.Coli</vt:lpstr>
      <vt:lpstr>Slide 4</vt:lpstr>
      <vt:lpstr>The Central Dogma Of Molecular Biology</vt:lpstr>
      <vt:lpstr>Small RNA (sRNA)</vt:lpstr>
      <vt:lpstr>Example: sRNA regulation through basepairing </vt:lpstr>
      <vt:lpstr>Example: sRNA regulation through basepairing </vt:lpstr>
      <vt:lpstr>Discovery of sRNAs</vt:lpstr>
      <vt:lpstr>The Challenge</vt:lpstr>
      <vt:lpstr>Known targets analysis</vt:lpstr>
      <vt:lpstr>Example characterization</vt:lpstr>
      <vt:lpstr>Slide 13</vt:lpstr>
      <vt:lpstr>The SRTF program</vt:lpstr>
      <vt:lpstr>SRTF’s Input</vt:lpstr>
      <vt:lpstr>SRTF uses MFold output</vt:lpstr>
      <vt:lpstr>Slide 17</vt:lpstr>
      <vt:lpstr>Phase 0</vt:lpstr>
      <vt:lpstr>Phase 1</vt:lpstr>
      <vt:lpstr>Phase 1</vt:lpstr>
      <vt:lpstr>Phase 1</vt:lpstr>
      <vt:lpstr>Phase 1</vt:lpstr>
      <vt:lpstr>Phase 2</vt:lpstr>
      <vt:lpstr>Target Gene Position</vt:lpstr>
      <vt:lpstr>sRNA Basepairing score</vt:lpstr>
      <vt:lpstr>sRNA Extension score</vt:lpstr>
      <vt:lpstr>Phase 2</vt:lpstr>
      <vt:lpstr>Phase 3</vt:lpstr>
      <vt:lpstr>Phase 3</vt:lpstr>
      <vt:lpstr>Phase 3</vt:lpstr>
      <vt:lpstr>Phase 3</vt:lpstr>
      <vt:lpstr>Phase 3</vt:lpstr>
      <vt:lpstr>Phase 3</vt:lpstr>
      <vt:lpstr>Slide 34</vt:lpstr>
      <vt:lpstr>Results</vt:lpstr>
      <vt:lpstr>Slide 36</vt:lpstr>
      <vt:lpstr>Slide 37</vt:lpstr>
      <vt:lpstr>Slide 38</vt:lpstr>
      <vt:lpstr>Slide 39</vt:lpstr>
      <vt:lpstr>WIS</vt:lpstr>
      <vt:lpstr>WIS – Rotation I</vt:lpstr>
      <vt:lpstr>WIS – Rotation III</vt:lpstr>
      <vt:lpstr>WIS – Eytan Domany’s Lab</vt:lpstr>
      <vt:lpstr>Leukemic Over Expression of Tissue Specific Genes</vt:lpstr>
      <vt:lpstr>Leukemic Over Expression of Tissue Specific Genes</vt:lpstr>
      <vt:lpstr>Leukemic Over Expression of Tissue Specific Genes</vt:lpstr>
      <vt:lpstr>Leukemic Over Expression of Tissue Specific Genes</vt:lpstr>
      <vt:lpstr>WIS – Eytan Domany’s Lab II</vt:lpstr>
      <vt:lpstr>WIS – Eytan Domany’s Lab III</vt:lpstr>
      <vt:lpstr>WIS – Eytan Domany’s Lab IV</vt:lpstr>
      <vt:lpstr>Microarray Dataset Scheme</vt:lpstr>
      <vt:lpstr>Project Goals </vt:lpstr>
      <vt:lpstr>Analysis outline</vt:lpstr>
      <vt:lpstr>RESULTS</vt:lpstr>
      <vt:lpstr>Comparing difference distributions  </vt:lpstr>
      <vt:lpstr>Slide 56</vt:lpstr>
      <vt:lpstr>Slide 57</vt:lpstr>
      <vt:lpstr>Conclusions  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Profiler</vt:lpstr>
      <vt:lpstr>Profiler</vt:lpstr>
      <vt:lpstr>Profiler</vt:lpstr>
      <vt:lpstr>Standard steps in gene expression data analysis</vt:lpstr>
      <vt:lpstr>Motivation</vt:lpstr>
      <vt:lpstr>Standard steps in gene expression data analysis</vt:lpstr>
      <vt:lpstr>Profile Clustering</vt:lpstr>
      <vt:lpstr>1         3         2</vt:lpstr>
      <vt:lpstr>Slide 75</vt:lpstr>
      <vt:lpstr>Profile Clustering</vt:lpstr>
      <vt:lpstr>Slide 77</vt:lpstr>
      <vt:lpstr>Data profiling</vt:lpstr>
      <vt:lpstr>Data profiling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Dvir Netanely Introductory Talk</dc:title>
  <dc:creator>DN</dc:creator>
  <cp:lastModifiedBy>Dvir Netanely</cp:lastModifiedBy>
  <cp:revision>78</cp:revision>
  <dcterms:created xsi:type="dcterms:W3CDTF">2011-12-10T18:59:48Z</dcterms:created>
  <dcterms:modified xsi:type="dcterms:W3CDTF">2011-12-27T13:32:58Z</dcterms:modified>
</cp:coreProperties>
</file>